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</p:sldIdLst>
  <p:sldSz cy="5143500" cx="9144000"/>
  <p:notesSz cx="6858000" cy="9144000"/>
  <p:embeddedFontLst>
    <p:embeddedFont>
      <p:font typeface="Roboto"/>
      <p:regular r:id="rId85"/>
      <p:bold r:id="rId86"/>
      <p:italic r:id="rId87"/>
      <p:boldItalic r:id="rId8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font" Target="fonts/Roboto-bold.fntdata"/><Relationship Id="rId41" Type="http://schemas.openxmlformats.org/officeDocument/2006/relationships/slide" Target="slides/slide36.xml"/><Relationship Id="rId85" Type="http://schemas.openxmlformats.org/officeDocument/2006/relationships/font" Target="fonts/Roboto-regular.fntdata"/><Relationship Id="rId44" Type="http://schemas.openxmlformats.org/officeDocument/2006/relationships/slide" Target="slides/slide39.xml"/><Relationship Id="rId88" Type="http://schemas.openxmlformats.org/officeDocument/2006/relationships/font" Target="fonts/Roboto-boldItalic.fntdata"/><Relationship Id="rId43" Type="http://schemas.openxmlformats.org/officeDocument/2006/relationships/slide" Target="slides/slide38.xml"/><Relationship Id="rId87" Type="http://schemas.openxmlformats.org/officeDocument/2006/relationships/font" Target="fonts/Roboto-italic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121460579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1121460579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1121460579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112146057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121460579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1121460579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121460579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121460579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121460579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1121460579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1121460579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1121460579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121460579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1121460579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121460579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1121460579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12a22847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112a22847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112a22847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112a22847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112146057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112146057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112146057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112146057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112a228474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112a228474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112a22847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112a22847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112a228474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112a228474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112a228474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112a228474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112a228474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112a228474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12a228474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12a228474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112a228474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112a228474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112a228474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112a228474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112a228474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112a228474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12146057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12146057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112a228474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112a228474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112a228474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112a228474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112146057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112146057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112a228474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112a228474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112a228474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112a228474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112a228474_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112a228474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112a228474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112a228474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112a228474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112a228474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112a228474_0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112a228474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112a228474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112a228474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23d088f5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23d088f5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112a228474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112a228474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112a228474_0_7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1112a228474_0_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112a228474_0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112a228474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112a228474_0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1112a228474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112a228474_0_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112a228474_0_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112a228474_0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1112a228474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112a228474_0_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112a228474_0_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112a228474_0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112a228474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112a228474_0_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1112a228474_0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1112a228474_0_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1112a228474_0_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23d088f56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23d088f56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34a4f75d3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134a4f75d3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112a228474_0_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1112a228474_0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1112a228474_0_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1112a228474_0_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112a228474_0_7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1112a228474_0_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112a228474_0_8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1112a228474_0_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112a228474_0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112a228474_0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112a228474_0_8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1112a228474_0_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112a228474_0_8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1112a228474_0_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112a228474_0_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1112a228474_0_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1112a228474_0_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1112a228474_0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12146057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12146057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1112a228474_0_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1112a228474_0_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112a228474_0_8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1112a228474_0_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125cc20b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1125cc20b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23d088f56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123d088f56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123d088f56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123d088f56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123d088f56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123d088f56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123d088f56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123d088f56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123d088f562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123d088f562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123d088f562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123d088f562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123d088f562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123d088f562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12146057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12146057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123d088f562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123d088f562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3d088f562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123d088f562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23d088f562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23d088f562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3d088f562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3d088f562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123d088f562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123d088f562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123d088f562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123d088f562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123d088f562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123d088f562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23d088f562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123d088f562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123d088f562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123d088f562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123d088f562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123d088f562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112146057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112146057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1121460579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112146057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21.png"/><Relationship Id="rId7" Type="http://schemas.openxmlformats.org/officeDocument/2006/relationships/image" Target="../media/image11.png"/><Relationship Id="rId8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27.png"/><Relationship Id="rId7" Type="http://schemas.openxmlformats.org/officeDocument/2006/relationships/image" Target="../media/image29.png"/><Relationship Id="rId8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28.png"/><Relationship Id="rId7" Type="http://schemas.openxmlformats.org/officeDocument/2006/relationships/image" Target="../media/image30.png"/><Relationship Id="rId8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Relationship Id="rId4" Type="http://schemas.openxmlformats.org/officeDocument/2006/relationships/image" Target="../media/image38.png"/><Relationship Id="rId5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Relationship Id="rId4" Type="http://schemas.openxmlformats.org/officeDocument/2006/relationships/image" Target="../media/image18.png"/><Relationship Id="rId5" Type="http://schemas.openxmlformats.org/officeDocument/2006/relationships/image" Target="../media/image32.png"/><Relationship Id="rId6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Relationship Id="rId4" Type="http://schemas.openxmlformats.org/officeDocument/2006/relationships/image" Target="../media/image18.png"/><Relationship Id="rId5" Type="http://schemas.openxmlformats.org/officeDocument/2006/relationships/image" Target="../media/image32.png"/><Relationship Id="rId6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Relationship Id="rId4" Type="http://schemas.openxmlformats.org/officeDocument/2006/relationships/image" Target="../media/image50.png"/><Relationship Id="rId5" Type="http://schemas.openxmlformats.org/officeDocument/2006/relationships/image" Target="../media/image18.png"/><Relationship Id="rId6" Type="http://schemas.openxmlformats.org/officeDocument/2006/relationships/image" Target="../media/image32.png"/><Relationship Id="rId7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Relationship Id="rId4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png"/><Relationship Id="rId4" Type="http://schemas.openxmlformats.org/officeDocument/2006/relationships/image" Target="../media/image35.png"/><Relationship Id="rId5" Type="http://schemas.openxmlformats.org/officeDocument/2006/relationships/image" Target="../media/image4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Relationship Id="rId4" Type="http://schemas.openxmlformats.org/officeDocument/2006/relationships/image" Target="../media/image35.png"/><Relationship Id="rId5" Type="http://schemas.openxmlformats.org/officeDocument/2006/relationships/image" Target="../media/image43.png"/><Relationship Id="rId6" Type="http://schemas.openxmlformats.org/officeDocument/2006/relationships/image" Target="../media/image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png"/><Relationship Id="rId4" Type="http://schemas.openxmlformats.org/officeDocument/2006/relationships/image" Target="../media/image51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9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8.png"/><Relationship Id="rId4" Type="http://schemas.openxmlformats.org/officeDocument/2006/relationships/image" Target="../media/image45.png"/><Relationship Id="rId5" Type="http://schemas.openxmlformats.org/officeDocument/2006/relationships/image" Target="../media/image5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8.png"/><Relationship Id="rId4" Type="http://schemas.openxmlformats.org/officeDocument/2006/relationships/image" Target="../media/image47.png"/><Relationship Id="rId5" Type="http://schemas.openxmlformats.org/officeDocument/2006/relationships/image" Target="../media/image45.png"/><Relationship Id="rId6" Type="http://schemas.openxmlformats.org/officeDocument/2006/relationships/image" Target="../media/image5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8.png"/><Relationship Id="rId4" Type="http://schemas.openxmlformats.org/officeDocument/2006/relationships/image" Target="../media/image47.png"/><Relationship Id="rId5" Type="http://schemas.openxmlformats.org/officeDocument/2006/relationships/image" Target="../media/image45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8.png"/><Relationship Id="rId4" Type="http://schemas.openxmlformats.org/officeDocument/2006/relationships/image" Target="../media/image47.png"/><Relationship Id="rId5" Type="http://schemas.openxmlformats.org/officeDocument/2006/relationships/image" Target="../media/image45.png"/><Relationship Id="rId6" Type="http://schemas.openxmlformats.org/officeDocument/2006/relationships/image" Target="../media/image52.png"/><Relationship Id="rId7" Type="http://schemas.openxmlformats.org/officeDocument/2006/relationships/image" Target="../media/image55.png"/><Relationship Id="rId8" Type="http://schemas.openxmlformats.org/officeDocument/2006/relationships/image" Target="../media/image5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4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5.gif"/><Relationship Id="rId4" Type="http://schemas.openxmlformats.org/officeDocument/2006/relationships/image" Target="../media/image74.gif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7.png"/><Relationship Id="rId4" Type="http://schemas.openxmlformats.org/officeDocument/2006/relationships/image" Target="../media/image6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4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en.wikipedia.org/wiki/Algorithm" TargetMode="External"/><Relationship Id="rId4" Type="http://schemas.openxmlformats.org/officeDocument/2006/relationships/hyperlink" Target="https://en.wikipedia.org/wiki/Machine_learning#cite_note-1" TargetMode="External"/><Relationship Id="rId5" Type="http://schemas.openxmlformats.org/officeDocument/2006/relationships/hyperlink" Target="https://en.wikipedia.org/wiki/Artificial_intelligence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9.png"/><Relationship Id="rId4" Type="http://schemas.openxmlformats.org/officeDocument/2006/relationships/hyperlink" Target="https://pytorch.org/docs/stable/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8.gif"/><Relationship Id="rId5" Type="http://schemas.openxmlformats.org/officeDocument/2006/relationships/image" Target="../media/image3.gif"/><Relationship Id="rId6" Type="http://schemas.openxmlformats.org/officeDocument/2006/relationships/image" Target="../media/image9.gif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6.png"/><Relationship Id="rId4" Type="http://schemas.openxmlformats.org/officeDocument/2006/relationships/image" Target="../media/image4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7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7.png"/><Relationship Id="rId4" Type="http://schemas.openxmlformats.org/officeDocument/2006/relationships/image" Target="../media/image7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43825" y="0"/>
            <a:ext cx="39294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D9D9D9"/>
                </a:solidFill>
              </a:rPr>
              <a:t>Neural Networks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rgbClr val="D9D9D9"/>
                </a:solidFill>
              </a:rPr>
              <a:t>Bryan Cardenas</a:t>
            </a:r>
            <a:endParaRPr sz="14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D9D9D9"/>
                </a:solidFill>
              </a:rPr>
              <a:t>Robert Jan Schlimbach</a:t>
            </a:r>
            <a:endParaRPr b="1" sz="14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9D9D9"/>
                </a:solidFill>
              </a:rPr>
              <a:t>Caspar van leeuwen</a:t>
            </a:r>
            <a:endParaRPr sz="14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9D9D9"/>
              </a:solidFill>
            </a:endParaRPr>
          </a:p>
        </p:txBody>
      </p:sp>
      <p:grpSp>
        <p:nvGrpSpPr>
          <p:cNvPr id="56" name="Google Shape;56;p13"/>
          <p:cNvGrpSpPr/>
          <p:nvPr/>
        </p:nvGrpSpPr>
        <p:grpSpPr>
          <a:xfrm>
            <a:off x="0" y="0"/>
            <a:ext cx="9195126" cy="5152376"/>
            <a:chOff x="0" y="0"/>
            <a:chExt cx="9195126" cy="5152376"/>
          </a:xfrm>
        </p:grpSpPr>
        <p:pic>
          <p:nvPicPr>
            <p:cNvPr id="57" name="Google Shape;57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18050" y="0"/>
              <a:ext cx="5777076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13"/>
            <p:cNvPicPr preferRelativeResize="0"/>
            <p:nvPr/>
          </p:nvPicPr>
          <p:blipFill rotWithShape="1">
            <a:blip r:embed="rId3">
              <a:alphaModFix/>
            </a:blip>
            <a:srcRect b="-2" l="3131" r="18196" t="71783"/>
            <a:stretch/>
          </p:blipFill>
          <p:spPr>
            <a:xfrm flipH="1">
              <a:off x="0" y="3693725"/>
              <a:ext cx="3593325" cy="14586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AI vs ML vs DL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50" y="1085850"/>
            <a:ext cx="8839198" cy="3565858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/>
        </p:nvSpPr>
        <p:spPr>
          <a:xfrm>
            <a:off x="609600" y="1314450"/>
            <a:ext cx="256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Artificial Intelligence</a:t>
            </a:r>
            <a:endParaRPr b="1"/>
          </a:p>
        </p:txBody>
      </p:sp>
      <p:sp>
        <p:nvSpPr>
          <p:cNvPr id="143" name="Google Shape;143;p22"/>
          <p:cNvSpPr txBox="1"/>
          <p:nvPr/>
        </p:nvSpPr>
        <p:spPr>
          <a:xfrm>
            <a:off x="457200" y="1743075"/>
            <a:ext cx="256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Having computers to exert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Intelligent behaviour</a:t>
            </a:r>
            <a:endParaRPr/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7100" y="2082948"/>
            <a:ext cx="5438774" cy="256875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2"/>
          <p:cNvSpPr txBox="1"/>
          <p:nvPr/>
        </p:nvSpPr>
        <p:spPr>
          <a:xfrm>
            <a:off x="3714750" y="2171550"/>
            <a:ext cx="21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Machine Learning</a:t>
            </a:r>
            <a:endParaRPr b="1"/>
          </a:p>
        </p:txBody>
      </p:sp>
      <p:sp>
        <p:nvSpPr>
          <p:cNvPr id="146" name="Google Shape;146;p22"/>
          <p:cNvSpPr txBox="1"/>
          <p:nvPr/>
        </p:nvSpPr>
        <p:spPr>
          <a:xfrm>
            <a:off x="3638550" y="2505075"/>
            <a:ext cx="3057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Perform tasks without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Explicitly programmed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data</a:t>
            </a:r>
            <a:endParaRPr/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6438" y="2770499"/>
            <a:ext cx="3310601" cy="18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 txBox="1"/>
          <p:nvPr/>
        </p:nvSpPr>
        <p:spPr>
          <a:xfrm>
            <a:off x="5648325" y="2770500"/>
            <a:ext cx="21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Deep Learning</a:t>
            </a:r>
            <a:endParaRPr b="1"/>
          </a:p>
        </p:txBody>
      </p:sp>
      <p:sp>
        <p:nvSpPr>
          <p:cNvPr id="149" name="Google Shape;149;p22"/>
          <p:cNvSpPr txBox="1"/>
          <p:nvPr/>
        </p:nvSpPr>
        <p:spPr>
          <a:xfrm>
            <a:off x="5705475" y="3095625"/>
            <a:ext cx="310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(deep) neural networks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3"/>
          <p:cNvPicPr preferRelativeResize="0"/>
          <p:nvPr/>
        </p:nvPicPr>
        <p:blipFill rotWithShape="1">
          <a:blip r:embed="rId3">
            <a:alphaModFix/>
          </a:blip>
          <a:srcRect b="0" l="0" r="0" t="13978"/>
          <a:stretch/>
        </p:blipFill>
        <p:spPr>
          <a:xfrm>
            <a:off x="328650" y="828675"/>
            <a:ext cx="8515375" cy="416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Why Machine Learning?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157" name="Google Shape;157;p23"/>
          <p:cNvSpPr txBox="1"/>
          <p:nvPr/>
        </p:nvSpPr>
        <p:spPr>
          <a:xfrm>
            <a:off x="85725" y="923925"/>
            <a:ext cx="2171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Think of a simple </a:t>
            </a:r>
            <a:r>
              <a:rPr b="1" lang="en-GB" sz="1800"/>
              <a:t>decision tree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63" name="Google Shape;163;p2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Why Machine Learning?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550" y="1066675"/>
            <a:ext cx="6229350" cy="3921927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4"/>
          <p:cNvSpPr txBox="1"/>
          <p:nvPr/>
        </p:nvSpPr>
        <p:spPr>
          <a:xfrm>
            <a:off x="0" y="2796800"/>
            <a:ext cx="911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We probably don’t want to code a complex decision tree by hand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Why Machine Learning?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550" y="1066675"/>
            <a:ext cx="6229350" cy="3921927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/>
          <p:nvPr/>
        </p:nvSpPr>
        <p:spPr>
          <a:xfrm>
            <a:off x="-19125" y="2213300"/>
            <a:ext cx="9144000" cy="1628700"/>
          </a:xfrm>
          <a:prstGeom prst="rect">
            <a:avLst/>
          </a:prstGeom>
          <a:solidFill>
            <a:srgbClr val="000000">
              <a:alpha val="815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5"/>
          <p:cNvSpPr txBox="1"/>
          <p:nvPr/>
        </p:nvSpPr>
        <p:spPr>
          <a:xfrm>
            <a:off x="0" y="2796800"/>
            <a:ext cx="911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We probably don’t want to code a complex decision tree by hand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80" name="Google Shape;180;p2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Why Machine Learning?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181" name="Google Shape;181;p26"/>
          <p:cNvSpPr txBox="1"/>
          <p:nvPr/>
        </p:nvSpPr>
        <p:spPr>
          <a:xfrm>
            <a:off x="0" y="2796800"/>
            <a:ext cx="911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We probably don’t want to code a complex decision tree by hand</a:t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182" name="Google Shape;18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" y="1806900"/>
            <a:ext cx="3651775" cy="183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6"/>
          <p:cNvSpPr txBox="1"/>
          <p:nvPr/>
        </p:nvSpPr>
        <p:spPr>
          <a:xfrm>
            <a:off x="590550" y="1057275"/>
            <a:ext cx="71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What is a </a:t>
            </a:r>
            <a:r>
              <a:rPr b="1" lang="en-GB" sz="1800"/>
              <a:t>dog</a:t>
            </a:r>
            <a:r>
              <a:rPr lang="en-GB" sz="1800"/>
              <a:t>?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4275" y="1795200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7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90" name="Google Shape;190;p2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Why Machine Learning?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191" name="Google Shape;19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75" y="1806900"/>
            <a:ext cx="3651775" cy="183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7"/>
          <p:cNvSpPr txBox="1"/>
          <p:nvPr/>
        </p:nvSpPr>
        <p:spPr>
          <a:xfrm>
            <a:off x="590550" y="1057275"/>
            <a:ext cx="71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What is a </a:t>
            </a:r>
            <a:r>
              <a:rPr b="1" lang="en-GB" sz="1800"/>
              <a:t>dog</a:t>
            </a:r>
            <a:r>
              <a:rPr lang="en-GB" sz="1800"/>
              <a:t>?</a:t>
            </a:r>
            <a:endParaRPr sz="1800"/>
          </a:p>
        </p:txBody>
      </p:sp>
      <p:pic>
        <p:nvPicPr>
          <p:cNvPr id="193" name="Google Shape;19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5963" y="3410900"/>
            <a:ext cx="2633667" cy="158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5963" y="1733700"/>
            <a:ext cx="24669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0538" y="3410888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48063" y="3248013"/>
            <a:ext cx="2619375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7"/>
          <p:cNvSpPr txBox="1"/>
          <p:nvPr/>
        </p:nvSpPr>
        <p:spPr>
          <a:xfrm>
            <a:off x="4710050" y="1034175"/>
            <a:ext cx="3552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990000"/>
                </a:solidFill>
              </a:rPr>
              <a:t>Driven by Data</a:t>
            </a:r>
            <a:endParaRPr b="1" sz="2100">
              <a:solidFill>
                <a:srgbClr val="99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03" name="Google Shape;203;p2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Categories of Machine Learning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204" name="Google Shape;204;p28"/>
          <p:cNvSpPr txBox="1"/>
          <p:nvPr/>
        </p:nvSpPr>
        <p:spPr>
          <a:xfrm>
            <a:off x="0" y="2796800"/>
            <a:ext cx="911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We probably don’t want to code a complex decision tree by hand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205" name="Google Shape;205;p28"/>
          <p:cNvSpPr/>
          <p:nvPr/>
        </p:nvSpPr>
        <p:spPr>
          <a:xfrm>
            <a:off x="319125" y="1156575"/>
            <a:ext cx="2390700" cy="8193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8"/>
          <p:cNvSpPr txBox="1"/>
          <p:nvPr/>
        </p:nvSpPr>
        <p:spPr>
          <a:xfrm>
            <a:off x="738225" y="1335375"/>
            <a:ext cx="228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Supervised</a:t>
            </a:r>
            <a:endParaRPr b="1" sz="1800"/>
          </a:p>
        </p:txBody>
      </p:sp>
      <p:sp>
        <p:nvSpPr>
          <p:cNvPr id="207" name="Google Shape;207;p28"/>
          <p:cNvSpPr/>
          <p:nvPr/>
        </p:nvSpPr>
        <p:spPr>
          <a:xfrm>
            <a:off x="3329025" y="1167950"/>
            <a:ext cx="2390700" cy="8193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8"/>
          <p:cNvSpPr txBox="1"/>
          <p:nvPr/>
        </p:nvSpPr>
        <p:spPr>
          <a:xfrm>
            <a:off x="3652875" y="1335375"/>
            <a:ext cx="228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Uns</a:t>
            </a:r>
            <a:r>
              <a:rPr b="1" lang="en-GB" sz="1800"/>
              <a:t>upervised</a:t>
            </a:r>
            <a:endParaRPr b="1" sz="1800"/>
          </a:p>
        </p:txBody>
      </p:sp>
      <p:pic>
        <p:nvPicPr>
          <p:cNvPr id="209" name="Google Shape;2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70050"/>
            <a:ext cx="5781673" cy="2165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0250" y="2981425"/>
            <a:ext cx="2581276" cy="199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8"/>
          <p:cNvSpPr txBox="1"/>
          <p:nvPr/>
        </p:nvSpPr>
        <p:spPr>
          <a:xfrm>
            <a:off x="457200" y="2139575"/>
            <a:ext cx="2867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Learn from labels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Regression, Classification</a:t>
            </a:r>
            <a:endParaRPr/>
          </a:p>
        </p:txBody>
      </p:sp>
      <p:sp>
        <p:nvSpPr>
          <p:cNvPr id="212" name="Google Shape;212;p28"/>
          <p:cNvSpPr txBox="1"/>
          <p:nvPr/>
        </p:nvSpPr>
        <p:spPr>
          <a:xfrm>
            <a:off x="3114675" y="2062988"/>
            <a:ext cx="327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Detect patterns in the data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Clustering, Dimensionality reduction</a:t>
            </a:r>
            <a:endParaRPr/>
          </a:p>
        </p:txBody>
      </p:sp>
      <p:sp>
        <p:nvSpPr>
          <p:cNvPr id="213" name="Google Shape;213;p28"/>
          <p:cNvSpPr txBox="1"/>
          <p:nvPr/>
        </p:nvSpPr>
        <p:spPr>
          <a:xfrm>
            <a:off x="6296025" y="2062988"/>
            <a:ext cx="327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Learn from mistakes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Control, Gaming</a:t>
            </a:r>
            <a:endParaRPr/>
          </a:p>
        </p:txBody>
      </p:sp>
      <p:sp>
        <p:nvSpPr>
          <p:cNvPr id="214" name="Google Shape;214;p28"/>
          <p:cNvSpPr/>
          <p:nvPr/>
        </p:nvSpPr>
        <p:spPr>
          <a:xfrm>
            <a:off x="6262725" y="1156575"/>
            <a:ext cx="2390700" cy="8193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8"/>
          <p:cNvSpPr txBox="1"/>
          <p:nvPr/>
        </p:nvSpPr>
        <p:spPr>
          <a:xfrm>
            <a:off x="6567525" y="1335375"/>
            <a:ext cx="228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Reinforcement</a:t>
            </a:r>
            <a:endParaRPr b="1"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21" name="Google Shape;221;p2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Neural Networks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222" name="Google Shape;222;p29"/>
          <p:cNvSpPr txBox="1"/>
          <p:nvPr/>
        </p:nvSpPr>
        <p:spPr>
          <a:xfrm>
            <a:off x="0" y="2796800"/>
            <a:ext cx="911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We probably don’t want to code a complex decision tree by hand</a:t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223" name="Google Shape;223;p29"/>
          <p:cNvPicPr preferRelativeResize="0"/>
          <p:nvPr/>
        </p:nvPicPr>
        <p:blipFill rotWithShape="1">
          <a:blip r:embed="rId3">
            <a:alphaModFix/>
          </a:blip>
          <a:srcRect b="0" l="29949" r="29633" t="0"/>
          <a:stretch/>
        </p:blipFill>
        <p:spPr>
          <a:xfrm>
            <a:off x="2611000" y="1589263"/>
            <a:ext cx="3695700" cy="240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9"/>
          <p:cNvSpPr/>
          <p:nvPr/>
        </p:nvSpPr>
        <p:spPr>
          <a:xfrm>
            <a:off x="1225075" y="2032938"/>
            <a:ext cx="1257600" cy="16275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9"/>
          <p:cNvSpPr txBox="1"/>
          <p:nvPr/>
        </p:nvSpPr>
        <p:spPr>
          <a:xfrm>
            <a:off x="1225075" y="2569638"/>
            <a:ext cx="125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</a:rPr>
              <a:t>Input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226" name="Google Shape;226;p29"/>
          <p:cNvSpPr/>
          <p:nvPr/>
        </p:nvSpPr>
        <p:spPr>
          <a:xfrm>
            <a:off x="6435025" y="1979888"/>
            <a:ext cx="1257600" cy="16275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9"/>
          <p:cNvSpPr txBox="1"/>
          <p:nvPr/>
        </p:nvSpPr>
        <p:spPr>
          <a:xfrm>
            <a:off x="6435025" y="2516588"/>
            <a:ext cx="125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</a:rPr>
              <a:t>Output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228" name="Google Shape;228;p29"/>
          <p:cNvSpPr txBox="1"/>
          <p:nvPr/>
        </p:nvSpPr>
        <p:spPr>
          <a:xfrm>
            <a:off x="609600" y="4650900"/>
            <a:ext cx="7896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Use a (deep) neural network to </a:t>
            </a:r>
            <a:r>
              <a:rPr b="1" lang="en-GB" sz="2000"/>
              <a:t>approximate</a:t>
            </a:r>
            <a:r>
              <a:rPr lang="en-GB" sz="2000"/>
              <a:t> an unknown </a:t>
            </a:r>
            <a:r>
              <a:rPr b="1" lang="en-GB" sz="2000"/>
              <a:t>function</a:t>
            </a:r>
            <a:endParaRPr b="1" sz="2000"/>
          </a:p>
        </p:txBody>
      </p:sp>
      <p:sp>
        <p:nvSpPr>
          <p:cNvPr id="229" name="Google Shape;229;p29"/>
          <p:cNvSpPr/>
          <p:nvPr/>
        </p:nvSpPr>
        <p:spPr>
          <a:xfrm>
            <a:off x="4200800" y="1323875"/>
            <a:ext cx="324050" cy="388875"/>
          </a:xfrm>
          <a:custGeom>
            <a:rect b="b" l="l" r="r" t="t"/>
            <a:pathLst>
              <a:path extrusionOk="0" h="15555" w="12962">
                <a:moveTo>
                  <a:pt x="0" y="15555"/>
                </a:moveTo>
                <a:cubicBezTo>
                  <a:pt x="786" y="13905"/>
                  <a:pt x="2554" y="8249"/>
                  <a:pt x="4714" y="5656"/>
                </a:cubicBezTo>
                <a:cubicBezTo>
                  <a:pt x="6874" y="3064"/>
                  <a:pt x="11587" y="943"/>
                  <a:pt x="12962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sp>
      <p:sp>
        <p:nvSpPr>
          <p:cNvPr id="230" name="Google Shape;230;p29"/>
          <p:cNvSpPr txBox="1"/>
          <p:nvPr/>
        </p:nvSpPr>
        <p:spPr>
          <a:xfrm>
            <a:off x="4524850" y="1015063"/>
            <a:ext cx="88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E69138"/>
                </a:solidFill>
              </a:rPr>
              <a:t>Neuron</a:t>
            </a:r>
            <a:endParaRPr b="1">
              <a:solidFill>
                <a:srgbClr val="E69138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36" name="Google Shape;236;p3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Neural Networks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237" name="Google Shape;237;p30"/>
          <p:cNvSpPr txBox="1"/>
          <p:nvPr/>
        </p:nvSpPr>
        <p:spPr>
          <a:xfrm>
            <a:off x="0" y="2796800"/>
            <a:ext cx="911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We probably don’t want to code a complex decision tree by hand</a:t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238" name="Google Shape;238;p30"/>
          <p:cNvPicPr preferRelativeResize="0"/>
          <p:nvPr/>
        </p:nvPicPr>
        <p:blipFill rotWithShape="1">
          <a:blip r:embed="rId3">
            <a:alphaModFix/>
          </a:blip>
          <a:srcRect b="0" l="29949" r="29633" t="0"/>
          <a:stretch/>
        </p:blipFill>
        <p:spPr>
          <a:xfrm>
            <a:off x="2611000" y="1589263"/>
            <a:ext cx="3695700" cy="240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/>
          <p:nvPr/>
        </p:nvSpPr>
        <p:spPr>
          <a:xfrm>
            <a:off x="1225075" y="2032938"/>
            <a:ext cx="1257600" cy="16275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0"/>
          <p:cNvSpPr txBox="1"/>
          <p:nvPr/>
        </p:nvSpPr>
        <p:spPr>
          <a:xfrm>
            <a:off x="1225075" y="2569638"/>
            <a:ext cx="125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</a:rPr>
              <a:t>Input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241" name="Google Shape;241;p30"/>
          <p:cNvSpPr/>
          <p:nvPr/>
        </p:nvSpPr>
        <p:spPr>
          <a:xfrm>
            <a:off x="6435025" y="1979888"/>
            <a:ext cx="1257600" cy="16275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0"/>
          <p:cNvSpPr txBox="1"/>
          <p:nvPr/>
        </p:nvSpPr>
        <p:spPr>
          <a:xfrm>
            <a:off x="6435025" y="2516588"/>
            <a:ext cx="125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</a:rPr>
              <a:t>Output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243" name="Google Shape;243;p30"/>
          <p:cNvSpPr txBox="1"/>
          <p:nvPr/>
        </p:nvSpPr>
        <p:spPr>
          <a:xfrm>
            <a:off x="609600" y="4650900"/>
            <a:ext cx="7896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Use a (deep) neural network to </a:t>
            </a:r>
            <a:r>
              <a:rPr b="1" lang="en-GB" sz="2000"/>
              <a:t>approximate</a:t>
            </a:r>
            <a:r>
              <a:rPr lang="en-GB" sz="2000"/>
              <a:t> an unknown </a:t>
            </a:r>
            <a:r>
              <a:rPr b="1" lang="en-GB" sz="2000"/>
              <a:t>function</a:t>
            </a:r>
            <a:endParaRPr b="1" sz="2000"/>
          </a:p>
        </p:txBody>
      </p:sp>
      <p:sp>
        <p:nvSpPr>
          <p:cNvPr id="244" name="Google Shape;244;p30"/>
          <p:cNvSpPr/>
          <p:nvPr/>
        </p:nvSpPr>
        <p:spPr>
          <a:xfrm>
            <a:off x="4200800" y="1323875"/>
            <a:ext cx="324050" cy="388875"/>
          </a:xfrm>
          <a:custGeom>
            <a:rect b="b" l="l" r="r" t="t"/>
            <a:pathLst>
              <a:path extrusionOk="0" h="15555" w="12962">
                <a:moveTo>
                  <a:pt x="0" y="15555"/>
                </a:moveTo>
                <a:cubicBezTo>
                  <a:pt x="786" y="13905"/>
                  <a:pt x="2554" y="8249"/>
                  <a:pt x="4714" y="5656"/>
                </a:cubicBezTo>
                <a:cubicBezTo>
                  <a:pt x="6874" y="3064"/>
                  <a:pt x="11587" y="943"/>
                  <a:pt x="12962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sp>
      <p:sp>
        <p:nvSpPr>
          <p:cNvPr id="245" name="Google Shape;245;p30"/>
          <p:cNvSpPr txBox="1"/>
          <p:nvPr/>
        </p:nvSpPr>
        <p:spPr>
          <a:xfrm>
            <a:off x="4524850" y="1015063"/>
            <a:ext cx="88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E69138"/>
                </a:solidFill>
              </a:rPr>
              <a:t>Neuron</a:t>
            </a:r>
            <a:endParaRPr b="1">
              <a:solidFill>
                <a:srgbClr val="E69138"/>
              </a:solidFill>
            </a:endParaRPr>
          </a:p>
        </p:txBody>
      </p:sp>
      <p:pic>
        <p:nvPicPr>
          <p:cNvPr id="246" name="Google Shape;24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1000" y="4072949"/>
            <a:ext cx="3408100" cy="3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52" name="Google Shape;252;p3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Anatomy of </a:t>
            </a:r>
            <a:r>
              <a:rPr b="1" lang="en-GB" sz="2800">
                <a:solidFill>
                  <a:srgbClr val="F3F3F3"/>
                </a:solidFill>
              </a:rPr>
              <a:t>Neural Networks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253" name="Google Shape;253;p31"/>
          <p:cNvSpPr txBox="1"/>
          <p:nvPr/>
        </p:nvSpPr>
        <p:spPr>
          <a:xfrm>
            <a:off x="0" y="2796800"/>
            <a:ext cx="911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We probably don’t want to code a complex decision tree by hand</a:t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254" name="Google Shape;254;p31"/>
          <p:cNvPicPr preferRelativeResize="0"/>
          <p:nvPr/>
        </p:nvPicPr>
        <p:blipFill rotWithShape="1">
          <a:blip r:embed="rId3">
            <a:alphaModFix/>
          </a:blip>
          <a:srcRect b="9853" l="0" r="9082" t="0"/>
          <a:stretch/>
        </p:blipFill>
        <p:spPr>
          <a:xfrm>
            <a:off x="1866900" y="1633800"/>
            <a:ext cx="5191425" cy="274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8900" y="2097225"/>
            <a:ext cx="1200701" cy="64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1"/>
          <p:cNvSpPr txBox="1"/>
          <p:nvPr/>
        </p:nvSpPr>
        <p:spPr>
          <a:xfrm>
            <a:off x="1808775" y="4501300"/>
            <a:ext cx="136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155CC"/>
                </a:solidFill>
              </a:rPr>
              <a:t>Inputs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257" name="Google Shape;257;p31"/>
          <p:cNvSpPr txBox="1"/>
          <p:nvPr/>
        </p:nvSpPr>
        <p:spPr>
          <a:xfrm>
            <a:off x="2762475" y="4501300"/>
            <a:ext cx="136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weights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258" name="Google Shape;258;p31"/>
          <p:cNvSpPr txBox="1"/>
          <p:nvPr/>
        </p:nvSpPr>
        <p:spPr>
          <a:xfrm>
            <a:off x="3705900" y="4501300"/>
            <a:ext cx="207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8761D"/>
                </a:solidFill>
              </a:rPr>
              <a:t>Summation</a:t>
            </a:r>
            <a:r>
              <a:rPr b="1" lang="en-GB">
                <a:solidFill>
                  <a:srgbClr val="666666"/>
                </a:solidFill>
              </a:rPr>
              <a:t> + </a:t>
            </a:r>
            <a:r>
              <a:rPr b="1" lang="en-GB">
                <a:solidFill>
                  <a:srgbClr val="BF9000"/>
                </a:solidFill>
              </a:rPr>
              <a:t>bias</a:t>
            </a:r>
            <a:endParaRPr b="1">
              <a:solidFill>
                <a:srgbClr val="BF9000"/>
              </a:solidFill>
            </a:endParaRPr>
          </a:p>
        </p:txBody>
      </p:sp>
      <p:sp>
        <p:nvSpPr>
          <p:cNvPr id="259" name="Google Shape;259;p31"/>
          <p:cNvSpPr txBox="1"/>
          <p:nvPr/>
        </p:nvSpPr>
        <p:spPr>
          <a:xfrm>
            <a:off x="5425500" y="4501300"/>
            <a:ext cx="207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990000"/>
                </a:solidFill>
              </a:rPr>
              <a:t>Activation Function</a:t>
            </a:r>
            <a:endParaRPr b="1">
              <a:solidFill>
                <a:srgbClr val="990000"/>
              </a:solidFill>
            </a:endParaRPr>
          </a:p>
        </p:txBody>
      </p:sp>
      <p:pic>
        <p:nvPicPr>
          <p:cNvPr id="260" name="Google Shape;26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9950" y="2110038"/>
            <a:ext cx="240076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1"/>
          <p:cNvSpPr txBox="1"/>
          <p:nvPr/>
        </p:nvSpPr>
        <p:spPr>
          <a:xfrm>
            <a:off x="7227600" y="4501300"/>
            <a:ext cx="207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51C75"/>
                </a:solidFill>
              </a:rPr>
              <a:t>Output</a:t>
            </a:r>
            <a:endParaRPr b="1">
              <a:solidFill>
                <a:srgbClr val="351C75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0975" y="871551"/>
            <a:ext cx="5029199" cy="405034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161925" y="1263450"/>
            <a:ext cx="41244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Programming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R / Python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Statistics, Calculus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Machine Learning / Deep Learning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Parallel Computing</a:t>
            </a:r>
            <a:endParaRPr sz="1800"/>
          </a:p>
        </p:txBody>
      </p:sp>
      <p:sp>
        <p:nvSpPr>
          <p:cNvPr id="65" name="Google Shape;65;p14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76200" y="92250"/>
            <a:ext cx="901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Background Prerequisites</a:t>
            </a:r>
            <a:endParaRPr b="1" sz="28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32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267" name="Google Shape;267;p32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8" name="Google Shape;268;p32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32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2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2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2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2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2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2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2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2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2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2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2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2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2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2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2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2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2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2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9" name="Google Shape;289;p32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290" name="Google Shape;290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2" name="Google Shape;292;p32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93" name="Google Shape;293;p3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Perceptron &amp; Activation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294" name="Google Shape;294;p32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Binary</a:t>
            </a:r>
            <a:r>
              <a:rPr lang="en-GB"/>
              <a:t> Classification Task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p33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300" name="Google Shape;300;p33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1" name="Google Shape;301;p33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33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3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3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3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3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3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3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3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3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3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3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3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3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3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3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3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3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3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3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3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2" name="Google Shape;322;p33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323" name="Google Shape;323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5" name="Google Shape;325;p33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26" name="Google Shape;326;p3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Perceptron &amp; Activation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327" name="Google Shape;327;p33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Binary</a:t>
            </a:r>
            <a:r>
              <a:rPr lang="en-GB"/>
              <a:t> Classification Task</a:t>
            </a:r>
            <a:endParaRPr/>
          </a:p>
        </p:txBody>
      </p:sp>
      <p:grpSp>
        <p:nvGrpSpPr>
          <p:cNvPr id="328" name="Google Shape;328;p33"/>
          <p:cNvGrpSpPr/>
          <p:nvPr/>
        </p:nvGrpSpPr>
        <p:grpSpPr>
          <a:xfrm>
            <a:off x="4314675" y="3152075"/>
            <a:ext cx="3440401" cy="1867700"/>
            <a:chOff x="4314675" y="3152075"/>
            <a:chExt cx="3440401" cy="1867700"/>
          </a:xfrm>
        </p:grpSpPr>
        <p:pic>
          <p:nvPicPr>
            <p:cNvPr id="329" name="Google Shape;329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34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336" name="Google Shape;336;p34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7" name="Google Shape;337;p34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4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4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4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4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4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4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4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4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4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4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4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4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4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4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4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4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8" name="Google Shape;358;p34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359" name="Google Shape;359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" name="Google Shape;360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1" name="Google Shape;361;p34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62" name="Google Shape;362;p3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Perceptron &amp; Activation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363" name="Google Shape;363;p34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Binary</a:t>
            </a:r>
            <a:r>
              <a:rPr lang="en-GB"/>
              <a:t> Classification Task</a:t>
            </a:r>
            <a:endParaRPr/>
          </a:p>
        </p:txBody>
      </p:sp>
      <p:grpSp>
        <p:nvGrpSpPr>
          <p:cNvPr id="364" name="Google Shape;364;p34"/>
          <p:cNvGrpSpPr/>
          <p:nvPr/>
        </p:nvGrpSpPr>
        <p:grpSpPr>
          <a:xfrm>
            <a:off x="4314675" y="3152075"/>
            <a:ext cx="3440401" cy="1867700"/>
            <a:chOff x="4314675" y="3152075"/>
            <a:chExt cx="3440401" cy="1867700"/>
          </a:xfrm>
        </p:grpSpPr>
        <p:pic>
          <p:nvPicPr>
            <p:cNvPr id="365" name="Google Shape;365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" name="Google Shape;366;p3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67" name="Google Shape;367;p34"/>
          <p:cNvCxnSpPr/>
          <p:nvPr/>
        </p:nvCxnSpPr>
        <p:spPr>
          <a:xfrm flipH="1" rot="10800000">
            <a:off x="1707146" y="1623316"/>
            <a:ext cx="1126500" cy="27999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oogle Shape;372;p35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373" name="Google Shape;373;p35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4" name="Google Shape;374;p35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35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5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5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5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5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5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5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5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5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5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5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5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5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5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5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5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5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5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5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5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5" name="Google Shape;395;p35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396" name="Google Shape;396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7" name="Google Shape;397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8" name="Google Shape;398;p35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99" name="Google Shape;399;p3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Perceptron &amp; Activation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400" name="Google Shape;400;p35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Binary</a:t>
            </a:r>
            <a:r>
              <a:rPr lang="en-GB"/>
              <a:t> Classification Task</a:t>
            </a:r>
            <a:endParaRPr/>
          </a:p>
        </p:txBody>
      </p:sp>
      <p:grpSp>
        <p:nvGrpSpPr>
          <p:cNvPr id="401" name="Google Shape;401;p35"/>
          <p:cNvGrpSpPr/>
          <p:nvPr/>
        </p:nvGrpSpPr>
        <p:grpSpPr>
          <a:xfrm>
            <a:off x="4314675" y="3152075"/>
            <a:ext cx="3440401" cy="1867700"/>
            <a:chOff x="4314675" y="3152075"/>
            <a:chExt cx="3440401" cy="1867700"/>
          </a:xfrm>
        </p:grpSpPr>
        <p:pic>
          <p:nvPicPr>
            <p:cNvPr id="402" name="Google Shape;402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" name="Google Shape;403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04" name="Google Shape;404;p35"/>
          <p:cNvCxnSpPr/>
          <p:nvPr/>
        </p:nvCxnSpPr>
        <p:spPr>
          <a:xfrm flipH="1" rot="10800000">
            <a:off x="1707146" y="1623316"/>
            <a:ext cx="1126500" cy="27999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05" name="Google Shape;405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6525" y="2220448"/>
            <a:ext cx="1690649" cy="1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20375" y="947828"/>
            <a:ext cx="3440349" cy="2211251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5"/>
          <p:cNvSpPr txBox="1"/>
          <p:nvPr/>
        </p:nvSpPr>
        <p:spPr>
          <a:xfrm>
            <a:off x="5473450" y="1178350"/>
            <a:ext cx="11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Sigmoid</a:t>
            </a:r>
            <a:endParaRPr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Google Shape;412;p36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413" name="Google Shape;413;p36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4" name="Google Shape;414;p36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6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6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6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6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6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6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6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6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6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6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6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6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6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6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6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6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6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6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6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5" name="Google Shape;435;p36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436" name="Google Shape;436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7" name="Google Shape;437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8" name="Google Shape;438;p36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439" name="Google Shape;439;p3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Perceptron &amp; Activation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440" name="Google Shape;440;p36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Binary</a:t>
            </a:r>
            <a:r>
              <a:rPr lang="en-GB"/>
              <a:t> Classification Task</a:t>
            </a:r>
            <a:endParaRPr/>
          </a:p>
        </p:txBody>
      </p:sp>
      <p:pic>
        <p:nvPicPr>
          <p:cNvPr id="441" name="Google Shape;44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4675" y="3152075"/>
            <a:ext cx="3440401" cy="16823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2" name="Google Shape;442;p36"/>
          <p:cNvCxnSpPr/>
          <p:nvPr/>
        </p:nvCxnSpPr>
        <p:spPr>
          <a:xfrm flipH="1" rot="10800000">
            <a:off x="1707146" y="1623316"/>
            <a:ext cx="1126500" cy="27999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43" name="Google Shape;443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0375" y="947828"/>
            <a:ext cx="3440349" cy="2211251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36"/>
          <p:cNvSpPr txBox="1"/>
          <p:nvPr/>
        </p:nvSpPr>
        <p:spPr>
          <a:xfrm>
            <a:off x="5473450" y="1178350"/>
            <a:ext cx="11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Sigmoid</a:t>
            </a:r>
            <a:endParaRPr b="1"/>
          </a:p>
        </p:txBody>
      </p:sp>
      <p:pic>
        <p:nvPicPr>
          <p:cNvPr id="445" name="Google Shape;445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27300" y="2188250"/>
            <a:ext cx="1844700" cy="202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01725" y="4297425"/>
            <a:ext cx="2073300" cy="68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7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452" name="Google Shape;452;p3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Limitation</a:t>
            </a:r>
            <a:r>
              <a:rPr b="1" lang="en-GB" sz="2800">
                <a:solidFill>
                  <a:srgbClr val="F3F3F3"/>
                </a:solidFill>
              </a:rPr>
              <a:t> of Linear Single-Layer Classifiers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453" name="Google Shape;45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700" y="1693500"/>
            <a:ext cx="4396025" cy="18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6950" y="1360425"/>
            <a:ext cx="2292676" cy="2422626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37"/>
          <p:cNvSpPr txBox="1"/>
          <p:nvPr/>
        </p:nvSpPr>
        <p:spPr>
          <a:xfrm>
            <a:off x="271025" y="4047650"/>
            <a:ext cx="486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Possible solutions: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Add more layers (deep learning)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>
                <a:solidFill>
                  <a:schemeClr val="dk1"/>
                </a:solidFill>
              </a:rPr>
              <a:t>Map into another (higher dimensional) space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8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461" name="Google Shape;461;p3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Kernel Trick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462" name="Google Shape;46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888" y="1434275"/>
            <a:ext cx="7165174" cy="334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9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468" name="Google Shape;468;p3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Adding Layers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469" name="Google Shape;46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425" y="1487275"/>
            <a:ext cx="4203450" cy="322022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9"/>
          <p:cNvSpPr txBox="1"/>
          <p:nvPr/>
        </p:nvSpPr>
        <p:spPr>
          <a:xfrm>
            <a:off x="-1408150" y="883775"/>
            <a:ext cx="890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House price prediction</a:t>
            </a:r>
            <a:endParaRPr sz="1600"/>
          </a:p>
        </p:txBody>
      </p:sp>
      <p:sp>
        <p:nvSpPr>
          <p:cNvPr id="471" name="Google Shape;471;p39"/>
          <p:cNvSpPr txBox="1"/>
          <p:nvPr/>
        </p:nvSpPr>
        <p:spPr>
          <a:xfrm>
            <a:off x="1455275" y="4778200"/>
            <a:ext cx="161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Input</a:t>
            </a:r>
            <a:endParaRPr b="1"/>
          </a:p>
        </p:txBody>
      </p:sp>
      <p:sp>
        <p:nvSpPr>
          <p:cNvPr id="472" name="Google Shape;472;p39"/>
          <p:cNvSpPr txBox="1"/>
          <p:nvPr/>
        </p:nvSpPr>
        <p:spPr>
          <a:xfrm>
            <a:off x="2698425" y="4778200"/>
            <a:ext cx="161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Hidden Layer</a:t>
            </a:r>
            <a:endParaRPr b="1"/>
          </a:p>
        </p:txBody>
      </p:sp>
      <p:sp>
        <p:nvSpPr>
          <p:cNvPr id="473" name="Google Shape;473;p39"/>
          <p:cNvSpPr txBox="1"/>
          <p:nvPr/>
        </p:nvSpPr>
        <p:spPr>
          <a:xfrm>
            <a:off x="4111650" y="4778200"/>
            <a:ext cx="161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Output</a:t>
            </a:r>
            <a:endParaRPr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0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479" name="Google Shape;479;p4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Adding Layers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480" name="Google Shape;48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425" y="1487275"/>
            <a:ext cx="4203450" cy="322022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0"/>
          <p:cNvSpPr txBox="1"/>
          <p:nvPr/>
        </p:nvSpPr>
        <p:spPr>
          <a:xfrm>
            <a:off x="-1408150" y="883775"/>
            <a:ext cx="890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House price prediction</a:t>
            </a:r>
            <a:endParaRPr sz="1600"/>
          </a:p>
        </p:txBody>
      </p:sp>
      <p:sp>
        <p:nvSpPr>
          <p:cNvPr id="482" name="Google Shape;482;p40"/>
          <p:cNvSpPr txBox="1"/>
          <p:nvPr/>
        </p:nvSpPr>
        <p:spPr>
          <a:xfrm>
            <a:off x="1455275" y="4778200"/>
            <a:ext cx="161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Input</a:t>
            </a:r>
            <a:endParaRPr b="1"/>
          </a:p>
        </p:txBody>
      </p:sp>
      <p:sp>
        <p:nvSpPr>
          <p:cNvPr id="483" name="Google Shape;483;p40"/>
          <p:cNvSpPr txBox="1"/>
          <p:nvPr/>
        </p:nvSpPr>
        <p:spPr>
          <a:xfrm>
            <a:off x="2698425" y="4778200"/>
            <a:ext cx="161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Hidden Layer</a:t>
            </a:r>
            <a:endParaRPr b="1"/>
          </a:p>
        </p:txBody>
      </p:sp>
      <p:sp>
        <p:nvSpPr>
          <p:cNvPr id="484" name="Google Shape;484;p40"/>
          <p:cNvSpPr txBox="1"/>
          <p:nvPr/>
        </p:nvSpPr>
        <p:spPr>
          <a:xfrm>
            <a:off x="4111650" y="4778200"/>
            <a:ext cx="161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Output</a:t>
            </a:r>
            <a:endParaRPr b="1"/>
          </a:p>
        </p:txBody>
      </p:sp>
      <p:sp>
        <p:nvSpPr>
          <p:cNvPr id="485" name="Google Shape;485;p40"/>
          <p:cNvSpPr txBox="1"/>
          <p:nvPr/>
        </p:nvSpPr>
        <p:spPr>
          <a:xfrm>
            <a:off x="5856375" y="1254950"/>
            <a:ext cx="2922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During the </a:t>
            </a:r>
            <a:r>
              <a:rPr b="1" lang="en-GB"/>
              <a:t>optimization</a:t>
            </a:r>
            <a:r>
              <a:rPr lang="en-GB"/>
              <a:t> process,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machine learns to </a:t>
            </a:r>
            <a:r>
              <a:rPr b="1" lang="en-GB"/>
              <a:t>encode</a:t>
            </a:r>
            <a:r>
              <a:rPr lang="en-GB"/>
              <a:t> a </a:t>
            </a:r>
            <a:r>
              <a:rPr b="1" lang="en-GB"/>
              <a:t>representation</a:t>
            </a:r>
            <a:r>
              <a:rPr lang="en-GB"/>
              <a:t> that maps the input to the output</a:t>
            </a:r>
            <a:endParaRPr/>
          </a:p>
        </p:txBody>
      </p:sp>
      <p:sp>
        <p:nvSpPr>
          <p:cNvPr id="486" name="Google Shape;486;p40"/>
          <p:cNvSpPr txBox="1"/>
          <p:nvPr/>
        </p:nvSpPr>
        <p:spPr>
          <a:xfrm>
            <a:off x="2863400" y="1748275"/>
            <a:ext cx="989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?</a:t>
            </a:r>
            <a:endParaRPr/>
          </a:p>
        </p:txBody>
      </p:sp>
      <p:sp>
        <p:nvSpPr>
          <p:cNvPr id="487" name="Google Shape;487;p40"/>
          <p:cNvSpPr txBox="1"/>
          <p:nvPr/>
        </p:nvSpPr>
        <p:spPr>
          <a:xfrm>
            <a:off x="2916350" y="2701975"/>
            <a:ext cx="842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?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1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493" name="Google Shape;493;p4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Adding Layers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494" name="Google Shape;49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6525" y="956225"/>
            <a:ext cx="4775275" cy="3874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5" name="Google Shape;495;p41"/>
          <p:cNvCxnSpPr/>
          <p:nvPr/>
        </p:nvCxnSpPr>
        <p:spPr>
          <a:xfrm rot="10800000">
            <a:off x="4837200" y="2144500"/>
            <a:ext cx="306300" cy="28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6" name="Google Shape;496;p41"/>
          <p:cNvCxnSpPr/>
          <p:nvPr/>
        </p:nvCxnSpPr>
        <p:spPr>
          <a:xfrm rot="10800000">
            <a:off x="6410225" y="2109275"/>
            <a:ext cx="0" cy="200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7" name="Google Shape;497;p41"/>
          <p:cNvCxnSpPr/>
          <p:nvPr/>
        </p:nvCxnSpPr>
        <p:spPr>
          <a:xfrm flipH="1" rot="10800000">
            <a:off x="7506100" y="2168075"/>
            <a:ext cx="282900" cy="28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98" name="Google Shape;49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8575" y="2695450"/>
            <a:ext cx="2551924" cy="1759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41"/>
          <p:cNvSpPr txBox="1"/>
          <p:nvPr/>
        </p:nvSpPr>
        <p:spPr>
          <a:xfrm>
            <a:off x="388850" y="972150"/>
            <a:ext cx="3446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deep neural network </a:t>
            </a:r>
            <a:r>
              <a:rPr b="1" lang="en-GB"/>
              <a:t>encodes</a:t>
            </a:r>
            <a:r>
              <a:rPr lang="en-GB"/>
              <a:t> the </a:t>
            </a:r>
            <a:r>
              <a:rPr b="1" lang="en-GB"/>
              <a:t>representation</a:t>
            </a:r>
            <a:r>
              <a:rPr lang="en-GB"/>
              <a:t> in an increasingly abstract way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161925" y="1263450"/>
            <a:ext cx="85344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General Introduction to ML and DL, basic principles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Algorithms and Models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Convolutional Neural Networks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Generative Models, VAE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2" name="Google Shape;72;p15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Topics List</a:t>
            </a:r>
            <a:endParaRPr b="1" sz="28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2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505" name="Google Shape;505;p4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Adding Layers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506" name="Google Shape;50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7325" y="1858450"/>
            <a:ext cx="4507974" cy="221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42"/>
          <p:cNvSpPr txBox="1"/>
          <p:nvPr/>
        </p:nvSpPr>
        <p:spPr>
          <a:xfrm>
            <a:off x="0" y="1372775"/>
            <a:ext cx="42126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Neural</a:t>
            </a:r>
            <a:r>
              <a:rPr lang="en-GB"/>
              <a:t> networks are made from neurons and edges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 collection of neurons in a layer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The output of previous layer is used as an input to the next layer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The input layer is data input and the output is a prediction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Anything in between is </a:t>
            </a:r>
            <a:r>
              <a:rPr b="1" lang="en-GB"/>
              <a:t>hidden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Layers are represented as vectors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Edges are usually represented as matrices - </a:t>
            </a:r>
            <a:r>
              <a:rPr b="1" lang="en-GB"/>
              <a:t>The weights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We train the weights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3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513" name="Google Shape;513;p4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Adding Layers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514" name="Google Shape;514;p43"/>
          <p:cNvSpPr/>
          <p:nvPr/>
        </p:nvSpPr>
        <p:spPr>
          <a:xfrm>
            <a:off x="830725" y="966250"/>
            <a:ext cx="7659300" cy="302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3"/>
          <p:cNvSpPr txBox="1"/>
          <p:nvPr/>
        </p:nvSpPr>
        <p:spPr>
          <a:xfrm>
            <a:off x="1243150" y="1060525"/>
            <a:ext cx="704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Universal Approximation Theorem</a:t>
            </a:r>
            <a:endParaRPr b="1"/>
          </a:p>
        </p:txBody>
      </p:sp>
      <p:sp>
        <p:nvSpPr>
          <p:cNvPr id="516" name="Google Shape;516;p43"/>
          <p:cNvSpPr txBox="1"/>
          <p:nvPr/>
        </p:nvSpPr>
        <p:spPr>
          <a:xfrm>
            <a:off x="1190125" y="1514175"/>
            <a:ext cx="71937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“Given a neural </a:t>
            </a:r>
            <a:r>
              <a:rPr lang="en-GB"/>
              <a:t>network</a:t>
            </a:r>
            <a:r>
              <a:rPr lang="en-GB"/>
              <a:t> with a </a:t>
            </a:r>
            <a:r>
              <a:rPr b="1" lang="en-GB"/>
              <a:t>single hidden layer</a:t>
            </a:r>
            <a:r>
              <a:rPr lang="en-GB"/>
              <a:t> of </a:t>
            </a:r>
            <a:r>
              <a:rPr b="1" lang="en-GB"/>
              <a:t>sufficient size</a:t>
            </a:r>
            <a:r>
              <a:rPr lang="en-GB"/>
              <a:t>, the network can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Approximate any </a:t>
            </a:r>
            <a:r>
              <a:rPr lang="en-GB"/>
              <a:t>continuous</a:t>
            </a:r>
            <a:r>
              <a:rPr lang="en-GB"/>
              <a:t> function”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In other words: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There exists a true function relating the inputs to the outputs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A neural network can approximate this function to arbitrary precision given sufficient layer size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The required layer size can be extremely large and grow rapidly with the dimensionality of the problem</a:t>
            </a:r>
            <a:endParaRPr sz="1200"/>
          </a:p>
        </p:txBody>
      </p:sp>
      <p:sp>
        <p:nvSpPr>
          <p:cNvPr id="517" name="Google Shape;517;p43"/>
          <p:cNvSpPr txBox="1"/>
          <p:nvPr/>
        </p:nvSpPr>
        <p:spPr>
          <a:xfrm>
            <a:off x="836175" y="3405450"/>
            <a:ext cx="785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</a:t>
            </a:r>
            <a:r>
              <a:rPr b="1" lang="en-GB"/>
              <a:t>multiple hidden layers                           </a:t>
            </a:r>
            <a:r>
              <a:rPr lang="en-GB"/>
              <a:t>Encoding becomes increasingly more abstract</a:t>
            </a:r>
            <a:r>
              <a:rPr lang="en-GB"/>
              <a:t> </a:t>
            </a:r>
            <a:endParaRPr/>
          </a:p>
        </p:txBody>
      </p:sp>
      <p:cxnSp>
        <p:nvCxnSpPr>
          <p:cNvPr id="518" name="Google Shape;518;p43"/>
          <p:cNvCxnSpPr/>
          <p:nvPr/>
        </p:nvCxnSpPr>
        <p:spPr>
          <a:xfrm flipH="1" rot="10800000">
            <a:off x="3222800" y="3611525"/>
            <a:ext cx="1154700" cy="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" name="Google Shape;523;p44"/>
          <p:cNvGrpSpPr/>
          <p:nvPr/>
        </p:nvGrpSpPr>
        <p:grpSpPr>
          <a:xfrm>
            <a:off x="6403525" y="1218025"/>
            <a:ext cx="2085075" cy="3213424"/>
            <a:chOff x="5761350" y="646500"/>
            <a:chExt cx="2085075" cy="3213424"/>
          </a:xfrm>
        </p:grpSpPr>
        <p:pic>
          <p:nvPicPr>
            <p:cNvPr id="524" name="Google Shape;524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61350" y="1414025"/>
              <a:ext cx="2085075" cy="2445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" name="Google Shape;525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61350" y="646500"/>
              <a:ext cx="897130" cy="891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6" name="Google Shape;526;p44"/>
          <p:cNvSpPr txBox="1"/>
          <p:nvPr/>
        </p:nvSpPr>
        <p:spPr>
          <a:xfrm>
            <a:off x="240750" y="966288"/>
            <a:ext cx="427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Estimate</a:t>
            </a:r>
            <a:endParaRPr b="1"/>
          </a:p>
        </p:txBody>
      </p:sp>
      <p:sp>
        <p:nvSpPr>
          <p:cNvPr id="527" name="Google Shape;527;p44"/>
          <p:cNvSpPr txBox="1"/>
          <p:nvPr/>
        </p:nvSpPr>
        <p:spPr>
          <a:xfrm>
            <a:off x="240750" y="2273450"/>
            <a:ext cx="427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Loss</a:t>
            </a:r>
            <a:endParaRPr b="1"/>
          </a:p>
        </p:txBody>
      </p:sp>
      <p:sp>
        <p:nvSpPr>
          <p:cNvPr id="528" name="Google Shape;528;p44"/>
          <p:cNvSpPr txBox="1"/>
          <p:nvPr/>
        </p:nvSpPr>
        <p:spPr>
          <a:xfrm>
            <a:off x="141400" y="3821200"/>
            <a:ext cx="427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Ground Truth</a:t>
            </a:r>
            <a:endParaRPr b="1"/>
          </a:p>
        </p:txBody>
      </p:sp>
      <p:pic>
        <p:nvPicPr>
          <p:cNvPr id="529" name="Google Shape;52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8488" y="1000774"/>
            <a:ext cx="3408100" cy="331225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44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531" name="Google Shape;531;p4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Adding Layers</a:t>
            </a:r>
            <a:endParaRPr b="1" sz="28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5"/>
          <p:cNvSpPr txBox="1"/>
          <p:nvPr/>
        </p:nvSpPr>
        <p:spPr>
          <a:xfrm>
            <a:off x="240750" y="2273450"/>
            <a:ext cx="427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Loss</a:t>
            </a:r>
            <a:endParaRPr b="1"/>
          </a:p>
        </p:txBody>
      </p:sp>
      <p:sp>
        <p:nvSpPr>
          <p:cNvPr id="537" name="Google Shape;537;p45"/>
          <p:cNvSpPr txBox="1"/>
          <p:nvPr/>
        </p:nvSpPr>
        <p:spPr>
          <a:xfrm>
            <a:off x="141400" y="3821200"/>
            <a:ext cx="427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Ground Truth</a:t>
            </a:r>
            <a:endParaRPr b="1"/>
          </a:p>
        </p:txBody>
      </p:sp>
      <p:pic>
        <p:nvPicPr>
          <p:cNvPr id="538" name="Google Shape;53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325" y="2179762"/>
            <a:ext cx="3500477" cy="65362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45"/>
          <p:cNvSpPr/>
          <p:nvPr/>
        </p:nvSpPr>
        <p:spPr>
          <a:xfrm>
            <a:off x="3617525" y="2168175"/>
            <a:ext cx="624600" cy="97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5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541" name="Google Shape;541;p4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Adding Layers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542" name="Google Shape;542;p45"/>
          <p:cNvSpPr txBox="1"/>
          <p:nvPr/>
        </p:nvSpPr>
        <p:spPr>
          <a:xfrm>
            <a:off x="240750" y="966288"/>
            <a:ext cx="427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Estimate</a:t>
            </a:r>
            <a:endParaRPr b="1"/>
          </a:p>
        </p:txBody>
      </p:sp>
      <p:pic>
        <p:nvPicPr>
          <p:cNvPr id="543" name="Google Shape;54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8488" y="1000774"/>
            <a:ext cx="3408100" cy="331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4" name="Google Shape;544;p45"/>
          <p:cNvGrpSpPr/>
          <p:nvPr/>
        </p:nvGrpSpPr>
        <p:grpSpPr>
          <a:xfrm>
            <a:off x="6403525" y="1218025"/>
            <a:ext cx="2085075" cy="3213424"/>
            <a:chOff x="5761350" y="646500"/>
            <a:chExt cx="2085075" cy="3213424"/>
          </a:xfrm>
        </p:grpSpPr>
        <p:pic>
          <p:nvPicPr>
            <p:cNvPr id="545" name="Google Shape;545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61350" y="1414025"/>
              <a:ext cx="2085075" cy="2445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" name="Google Shape;546;p4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61350" y="646500"/>
              <a:ext cx="897130" cy="891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6"/>
          <p:cNvSpPr txBox="1"/>
          <p:nvPr/>
        </p:nvSpPr>
        <p:spPr>
          <a:xfrm>
            <a:off x="240750" y="2273450"/>
            <a:ext cx="427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Loss</a:t>
            </a:r>
            <a:endParaRPr b="1"/>
          </a:p>
        </p:txBody>
      </p:sp>
      <p:sp>
        <p:nvSpPr>
          <p:cNvPr id="552" name="Google Shape;552;p46"/>
          <p:cNvSpPr txBox="1"/>
          <p:nvPr/>
        </p:nvSpPr>
        <p:spPr>
          <a:xfrm>
            <a:off x="141400" y="3821200"/>
            <a:ext cx="427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Ground Truth</a:t>
            </a:r>
            <a:endParaRPr b="1"/>
          </a:p>
        </p:txBody>
      </p:sp>
      <p:pic>
        <p:nvPicPr>
          <p:cNvPr id="553" name="Google Shape;55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325" y="2179762"/>
            <a:ext cx="3500477" cy="65362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46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555" name="Google Shape;555;p4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Adding Layers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556" name="Google Shape;556;p46"/>
          <p:cNvSpPr txBox="1"/>
          <p:nvPr/>
        </p:nvSpPr>
        <p:spPr>
          <a:xfrm>
            <a:off x="240750" y="966288"/>
            <a:ext cx="427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Estimate</a:t>
            </a:r>
            <a:endParaRPr b="1"/>
          </a:p>
        </p:txBody>
      </p:sp>
      <p:pic>
        <p:nvPicPr>
          <p:cNvPr id="557" name="Google Shape;55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8488" y="1000774"/>
            <a:ext cx="3408100" cy="331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8" name="Google Shape;558;p46"/>
          <p:cNvGrpSpPr/>
          <p:nvPr/>
        </p:nvGrpSpPr>
        <p:grpSpPr>
          <a:xfrm>
            <a:off x="6403525" y="1218025"/>
            <a:ext cx="2085075" cy="3213424"/>
            <a:chOff x="5761350" y="646500"/>
            <a:chExt cx="2085075" cy="3213424"/>
          </a:xfrm>
        </p:grpSpPr>
        <p:pic>
          <p:nvPicPr>
            <p:cNvPr id="559" name="Google Shape;559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61350" y="1414025"/>
              <a:ext cx="2085075" cy="2445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0" name="Google Shape;560;p4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61350" y="646500"/>
              <a:ext cx="897130" cy="891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7"/>
          <p:cNvSpPr txBox="1"/>
          <p:nvPr/>
        </p:nvSpPr>
        <p:spPr>
          <a:xfrm>
            <a:off x="240750" y="2273450"/>
            <a:ext cx="427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Loss</a:t>
            </a:r>
            <a:endParaRPr b="1"/>
          </a:p>
        </p:txBody>
      </p:sp>
      <p:sp>
        <p:nvSpPr>
          <p:cNvPr id="566" name="Google Shape;566;p47"/>
          <p:cNvSpPr txBox="1"/>
          <p:nvPr/>
        </p:nvSpPr>
        <p:spPr>
          <a:xfrm>
            <a:off x="141400" y="3821200"/>
            <a:ext cx="427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Ground Truth</a:t>
            </a:r>
            <a:endParaRPr b="1"/>
          </a:p>
        </p:txBody>
      </p:sp>
      <p:pic>
        <p:nvPicPr>
          <p:cNvPr id="567" name="Google Shape;56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325" y="2179762"/>
            <a:ext cx="3500477" cy="65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5325" y="3879125"/>
            <a:ext cx="2339799" cy="28435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47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570" name="Google Shape;570;p4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Adding Layers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571" name="Google Shape;571;p47"/>
          <p:cNvSpPr txBox="1"/>
          <p:nvPr/>
        </p:nvSpPr>
        <p:spPr>
          <a:xfrm>
            <a:off x="240750" y="966288"/>
            <a:ext cx="427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Estimate</a:t>
            </a:r>
            <a:endParaRPr b="1"/>
          </a:p>
        </p:txBody>
      </p:sp>
      <p:pic>
        <p:nvPicPr>
          <p:cNvPr id="572" name="Google Shape;57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8488" y="1000774"/>
            <a:ext cx="3408100" cy="331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3" name="Google Shape;573;p47"/>
          <p:cNvGrpSpPr/>
          <p:nvPr/>
        </p:nvGrpSpPr>
        <p:grpSpPr>
          <a:xfrm>
            <a:off x="6403525" y="1218025"/>
            <a:ext cx="2085075" cy="3213424"/>
            <a:chOff x="5761350" y="646500"/>
            <a:chExt cx="2085075" cy="3213424"/>
          </a:xfrm>
        </p:grpSpPr>
        <p:pic>
          <p:nvPicPr>
            <p:cNvPr id="574" name="Google Shape;574;p4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61350" y="1414025"/>
              <a:ext cx="2085075" cy="2445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5" name="Google Shape;575;p4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61350" y="646500"/>
              <a:ext cx="897130" cy="891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8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581" name="Google Shape;581;p4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Training a Neural Network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582" name="Google Shape;58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75" y="1534400"/>
            <a:ext cx="5032976" cy="31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48"/>
          <p:cNvSpPr/>
          <p:nvPr/>
        </p:nvSpPr>
        <p:spPr>
          <a:xfrm>
            <a:off x="3694150" y="1879450"/>
            <a:ext cx="1685100" cy="471300"/>
          </a:xfrm>
          <a:prstGeom prst="parallelogram">
            <a:avLst>
              <a:gd fmla="val 25000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9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589" name="Google Shape;589;p4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Training a Neural Network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590" name="Google Shape;59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75" y="1534400"/>
            <a:ext cx="5032976" cy="31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6575" y="2241426"/>
            <a:ext cx="3158776" cy="58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50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597" name="Google Shape;597;p5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Training a Neural Network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598" name="Google Shape;59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75" y="1534400"/>
            <a:ext cx="5032976" cy="31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6575" y="2241426"/>
            <a:ext cx="3158776" cy="58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2925" y="1442621"/>
            <a:ext cx="1173225" cy="28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1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606" name="Google Shape;606;p5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Training a Neural Network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607" name="Google Shape;60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75" y="1534400"/>
            <a:ext cx="5032976" cy="31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6575" y="2241426"/>
            <a:ext cx="3158776" cy="58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8188" y="4447325"/>
            <a:ext cx="3765650" cy="35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2925" y="1442621"/>
            <a:ext cx="1173225" cy="283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1" name="Google Shape;611;p51"/>
          <p:cNvCxnSpPr/>
          <p:nvPr/>
        </p:nvCxnSpPr>
        <p:spPr>
          <a:xfrm>
            <a:off x="7447175" y="3876750"/>
            <a:ext cx="6000" cy="471300"/>
          </a:xfrm>
          <a:prstGeom prst="straightConnector1">
            <a:avLst/>
          </a:prstGeom>
          <a:noFill/>
          <a:ln cap="flat" cmpd="sng" w="19050">
            <a:solidFill>
              <a:srgbClr val="B45F0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2" name="Google Shape;612;p51"/>
          <p:cNvSpPr txBox="1"/>
          <p:nvPr/>
        </p:nvSpPr>
        <p:spPr>
          <a:xfrm>
            <a:off x="6763700" y="3517375"/>
            <a:ext cx="209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E69138"/>
                </a:solidFill>
              </a:rPr>
              <a:t>Learning Rate</a:t>
            </a:r>
            <a:endParaRPr b="1">
              <a:solidFill>
                <a:srgbClr val="E69138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Course Plan until lunch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539125" y="940050"/>
            <a:ext cx="7865400" cy="45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-GB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9:00-9:45 Introduction ML &amp; DL, basic principles</a:t>
            </a:r>
            <a:br>
              <a:rPr lang="en-GB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-GB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9:45-10:00 Introduction to PyTorch </a:t>
            </a:r>
            <a:br>
              <a:rPr lang="en-GB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-GB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10:05-10:50 Hands-on 1: fully connected network </a:t>
            </a:r>
            <a:br>
              <a:rPr lang="en-GB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-GB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10:50-11:00 Recap hands-on</a:t>
            </a:r>
            <a:br>
              <a:rPr lang="en-GB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-GB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11:00-11:15 Coffee break</a:t>
            </a:r>
            <a:br>
              <a:rPr lang="en-GB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-GB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11:15-11:45 CNN theory</a:t>
            </a:r>
            <a:br>
              <a:rPr lang="en-GB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-GB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11:45-12:30 Hands-on 2: CNN </a:t>
            </a:r>
            <a:br>
              <a:rPr lang="en-GB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-GB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12:30-13:30 Lunch break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2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618" name="Google Shape;618;p5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Overfitting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619" name="Google Shape;61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450" y="1827677"/>
            <a:ext cx="5579224" cy="1939075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52"/>
          <p:cNvSpPr txBox="1"/>
          <p:nvPr/>
        </p:nvSpPr>
        <p:spPr>
          <a:xfrm>
            <a:off x="247450" y="936800"/>
            <a:ext cx="663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 we want the lowest loss? </a:t>
            </a:r>
            <a:r>
              <a:rPr b="1" lang="en-GB"/>
              <a:t>Not Really</a:t>
            </a:r>
            <a:endParaRPr b="1"/>
          </a:p>
        </p:txBody>
      </p:sp>
      <p:pic>
        <p:nvPicPr>
          <p:cNvPr id="621" name="Google Shape;621;p52"/>
          <p:cNvPicPr preferRelativeResize="0"/>
          <p:nvPr/>
        </p:nvPicPr>
        <p:blipFill rotWithShape="1">
          <a:blip r:embed="rId4">
            <a:alphaModFix/>
          </a:blip>
          <a:srcRect b="2856" l="0" r="0" t="7890"/>
          <a:stretch/>
        </p:blipFill>
        <p:spPr>
          <a:xfrm>
            <a:off x="6087875" y="1565950"/>
            <a:ext cx="2701325" cy="24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3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627" name="Google Shape;627;p5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Overfitting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628" name="Google Shape;628;p53"/>
          <p:cNvSpPr txBox="1"/>
          <p:nvPr/>
        </p:nvSpPr>
        <p:spPr>
          <a:xfrm>
            <a:off x="247450" y="936800"/>
            <a:ext cx="66399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have to combat overfitting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few ways to do so is by: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Simply stopping training earlier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Dropout: deactivate a neuron and its connections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for the forward propagation with a certain probability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Decay the value of your weights over time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9" name="Google Shape;62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4350" y="1147975"/>
            <a:ext cx="4044575" cy="229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54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635" name="Google Shape;635;p5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Training: Backwards Propagation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636" name="Google Shape;63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2950" y="1981125"/>
            <a:ext cx="4379025" cy="2468195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54"/>
          <p:cNvSpPr txBox="1"/>
          <p:nvPr/>
        </p:nvSpPr>
        <p:spPr>
          <a:xfrm>
            <a:off x="2339600" y="1150225"/>
            <a:ext cx="460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Forwards Propagation</a:t>
            </a:r>
            <a:endParaRPr b="1" sz="18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5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643" name="Google Shape;643;p5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Training: Backwards Propagation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644" name="Google Shape;644;p55"/>
          <p:cNvSpPr txBox="1"/>
          <p:nvPr/>
        </p:nvSpPr>
        <p:spPr>
          <a:xfrm>
            <a:off x="2339600" y="893913"/>
            <a:ext cx="460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Backwards</a:t>
            </a:r>
            <a:r>
              <a:rPr b="1" lang="en-GB" sz="1800"/>
              <a:t> Propagation</a:t>
            </a:r>
            <a:endParaRPr b="1" sz="1800"/>
          </a:p>
        </p:txBody>
      </p:sp>
      <p:pic>
        <p:nvPicPr>
          <p:cNvPr id="645" name="Google Shape;64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825" y="1607175"/>
            <a:ext cx="4206796" cy="322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1250" y="2672942"/>
            <a:ext cx="494050" cy="21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6725" y="1858943"/>
            <a:ext cx="479016" cy="218375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55"/>
          <p:cNvSpPr txBox="1"/>
          <p:nvPr/>
        </p:nvSpPr>
        <p:spPr>
          <a:xfrm>
            <a:off x="6667475" y="1766175"/>
            <a:ext cx="22086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A (deep) neural network is a deeply </a:t>
            </a:r>
            <a:r>
              <a:rPr b="1" lang="en-GB" sz="1200"/>
              <a:t>nested functions</a:t>
            </a:r>
            <a:r>
              <a:rPr lang="en-GB" sz="1200"/>
              <a:t>: 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We need to compute the </a:t>
            </a:r>
            <a:r>
              <a:rPr lang="en-GB" sz="1200"/>
              <a:t>gradient</a:t>
            </a:r>
            <a:r>
              <a:rPr lang="en-GB" sz="1200"/>
              <a:t> for each layer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Apply the </a:t>
            </a:r>
            <a:r>
              <a:rPr b="1" lang="en-GB" sz="1200"/>
              <a:t>chain rule</a:t>
            </a:r>
            <a:endParaRPr b="1"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This is </a:t>
            </a:r>
            <a:r>
              <a:rPr b="1" lang="en-GB" sz="1200"/>
              <a:t>backpropagation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6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654" name="Google Shape;654;p5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Training: Backwards Propagation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655" name="Google Shape;655;p56"/>
          <p:cNvSpPr txBox="1"/>
          <p:nvPr/>
        </p:nvSpPr>
        <p:spPr>
          <a:xfrm>
            <a:off x="2339600" y="893913"/>
            <a:ext cx="460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Backwards Propagation</a:t>
            </a:r>
            <a:endParaRPr b="1" sz="1800"/>
          </a:p>
        </p:txBody>
      </p:sp>
      <p:pic>
        <p:nvPicPr>
          <p:cNvPr id="656" name="Google Shape;65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825" y="1607175"/>
            <a:ext cx="4206796" cy="322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5249" y="3030123"/>
            <a:ext cx="887275" cy="57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1250" y="2672942"/>
            <a:ext cx="494050" cy="21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06725" y="1858943"/>
            <a:ext cx="479016" cy="218375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56"/>
          <p:cNvSpPr txBox="1"/>
          <p:nvPr/>
        </p:nvSpPr>
        <p:spPr>
          <a:xfrm>
            <a:off x="6667475" y="1766175"/>
            <a:ext cx="22086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A (deep) neural network is a deeply </a:t>
            </a:r>
            <a:r>
              <a:rPr b="1" lang="en-GB" sz="1200"/>
              <a:t>nested functions</a:t>
            </a:r>
            <a:r>
              <a:rPr lang="en-GB" sz="1200"/>
              <a:t>: 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We need to compute the gradient for each layer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Apply the </a:t>
            </a:r>
            <a:r>
              <a:rPr b="1" lang="en-GB" sz="1200"/>
              <a:t>chain rule</a:t>
            </a:r>
            <a:endParaRPr b="1"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This is </a:t>
            </a:r>
            <a:r>
              <a:rPr b="1" lang="en-GB" sz="1200"/>
              <a:t>backpropagation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57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666" name="Google Shape;666;p5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Training: Backwards Propagation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667" name="Google Shape;667;p57"/>
          <p:cNvSpPr txBox="1"/>
          <p:nvPr/>
        </p:nvSpPr>
        <p:spPr>
          <a:xfrm>
            <a:off x="2339600" y="893913"/>
            <a:ext cx="460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Backwards Propagation</a:t>
            </a:r>
            <a:endParaRPr b="1" sz="1800"/>
          </a:p>
        </p:txBody>
      </p:sp>
      <p:pic>
        <p:nvPicPr>
          <p:cNvPr id="668" name="Google Shape;66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825" y="1607175"/>
            <a:ext cx="4206796" cy="322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5249" y="3030123"/>
            <a:ext cx="887275" cy="57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1250" y="2672942"/>
            <a:ext cx="494050" cy="21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06725" y="1858943"/>
            <a:ext cx="479016" cy="218375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57"/>
          <p:cNvSpPr txBox="1"/>
          <p:nvPr/>
        </p:nvSpPr>
        <p:spPr>
          <a:xfrm>
            <a:off x="6667475" y="1766175"/>
            <a:ext cx="22086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A (deep) neural network is a deeply </a:t>
            </a:r>
            <a:r>
              <a:rPr b="1" lang="en-GB" sz="1200"/>
              <a:t>nested functions</a:t>
            </a:r>
            <a:r>
              <a:rPr lang="en-GB" sz="1200"/>
              <a:t>: 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We need to compute the gradient for each layer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Apply the </a:t>
            </a:r>
            <a:r>
              <a:rPr b="1" lang="en-GB" sz="1200"/>
              <a:t>chain rule</a:t>
            </a:r>
            <a:endParaRPr b="1"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This is </a:t>
            </a:r>
            <a:r>
              <a:rPr b="1" lang="en-GB" sz="1200"/>
              <a:t>backpropagation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673" name="Google Shape;673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3675" y="1723225"/>
            <a:ext cx="1269084" cy="48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58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679" name="Google Shape;679;p5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Training: Backwards Propagation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680" name="Google Shape;680;p58"/>
          <p:cNvSpPr txBox="1"/>
          <p:nvPr/>
        </p:nvSpPr>
        <p:spPr>
          <a:xfrm>
            <a:off x="2339600" y="893913"/>
            <a:ext cx="460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Backwards Propagation</a:t>
            </a:r>
            <a:endParaRPr b="1" sz="1800"/>
          </a:p>
        </p:txBody>
      </p:sp>
      <p:pic>
        <p:nvPicPr>
          <p:cNvPr id="681" name="Google Shape;68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825" y="1607175"/>
            <a:ext cx="4206796" cy="322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5249" y="3030123"/>
            <a:ext cx="887275" cy="57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1250" y="2672942"/>
            <a:ext cx="494050" cy="21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06725" y="1858943"/>
            <a:ext cx="479016" cy="218375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58"/>
          <p:cNvSpPr txBox="1"/>
          <p:nvPr/>
        </p:nvSpPr>
        <p:spPr>
          <a:xfrm>
            <a:off x="6667475" y="1766175"/>
            <a:ext cx="22086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A (deep) neural network is a deeply </a:t>
            </a:r>
            <a:r>
              <a:rPr b="1" lang="en-GB" sz="1200"/>
              <a:t>nested functions</a:t>
            </a:r>
            <a:r>
              <a:rPr lang="en-GB" sz="1200"/>
              <a:t>: 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We need to compute the gradient for each layer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Apply the </a:t>
            </a:r>
            <a:r>
              <a:rPr b="1" lang="en-GB" sz="1200"/>
              <a:t>chain rule</a:t>
            </a:r>
            <a:endParaRPr b="1"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This is </a:t>
            </a:r>
            <a:r>
              <a:rPr b="1" lang="en-GB" sz="1200"/>
              <a:t>backpropagation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686" name="Google Shape;686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9425" y="949200"/>
            <a:ext cx="1607332" cy="48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33675" y="1723225"/>
            <a:ext cx="1269084" cy="48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59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693" name="Google Shape;693;p5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Activation Functions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694" name="Google Shape;69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750" y="1053725"/>
            <a:ext cx="7457149" cy="319682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59"/>
          <p:cNvSpPr txBox="1"/>
          <p:nvPr/>
        </p:nvSpPr>
        <p:spPr>
          <a:xfrm>
            <a:off x="2749700" y="4465475"/>
            <a:ext cx="328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Many more! We can design our own!</a:t>
            </a:r>
            <a:endParaRPr b="1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0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701" name="Google Shape;701;p6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Commonly used loss functions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702" name="Google Shape;70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0325" y="1100150"/>
            <a:ext cx="4327925" cy="309025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60"/>
          <p:cNvSpPr txBox="1"/>
          <p:nvPr/>
        </p:nvSpPr>
        <p:spPr>
          <a:xfrm>
            <a:off x="4953025" y="4375525"/>
            <a:ext cx="384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Cross-entropy loss outputs a log probability</a:t>
            </a:r>
            <a:endParaRPr/>
          </a:p>
        </p:txBody>
      </p:sp>
      <p:sp>
        <p:nvSpPr>
          <p:cNvPr id="704" name="Google Shape;704;p60"/>
          <p:cNvSpPr txBox="1"/>
          <p:nvPr/>
        </p:nvSpPr>
        <p:spPr>
          <a:xfrm>
            <a:off x="178600" y="1107275"/>
            <a:ext cx="30660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Regression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Mean Squared Error (MSE)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Mean Squared Log Error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Mean Absolute Error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Binary Classification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Binary cross-entropy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Hinge Loss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Multi-Class Classification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Multi-class cross-entropy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Kullback-Leibler Divergence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61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710" name="Google Shape;710;p6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Optimizers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711" name="Google Shape;711;p61"/>
          <p:cNvSpPr txBox="1"/>
          <p:nvPr/>
        </p:nvSpPr>
        <p:spPr>
          <a:xfrm>
            <a:off x="184550" y="1077525"/>
            <a:ext cx="535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what way should we change the weights?</a:t>
            </a:r>
            <a:endParaRPr/>
          </a:p>
        </p:txBody>
      </p:sp>
      <p:pic>
        <p:nvPicPr>
          <p:cNvPr id="712" name="Google Shape;712;p61"/>
          <p:cNvPicPr preferRelativeResize="0"/>
          <p:nvPr/>
        </p:nvPicPr>
        <p:blipFill rotWithShape="1">
          <a:blip r:embed="rId3">
            <a:alphaModFix/>
          </a:blip>
          <a:srcRect b="4477" l="15193" r="7251" t="6854"/>
          <a:stretch/>
        </p:blipFill>
        <p:spPr>
          <a:xfrm>
            <a:off x="4543525" y="1617575"/>
            <a:ext cx="4284550" cy="30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Course Plan After Lunch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539125" y="359475"/>
            <a:ext cx="7865400" cy="3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-GB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12:30-13:30 Lunch break</a:t>
            </a:r>
            <a:br>
              <a:rPr lang="en-GB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-GB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13:30-14:00 Recap hands-on</a:t>
            </a:r>
            <a:br>
              <a:rPr lang="en-GB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-GB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14:00-14:30 Coffee break</a:t>
            </a:r>
            <a:br>
              <a:rPr lang="en-GB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-GB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14:30-15:30 VAE theory</a:t>
            </a:r>
            <a:br>
              <a:rPr lang="en-GB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-GB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15:30-16:30 Hands-on 4: VAE, ‘demo’ notebook</a:t>
            </a:r>
            <a:br>
              <a:rPr lang="en-GB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lang="en-GB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16:30-17:00 Questions &amp; wrap-up</a:t>
            </a:r>
            <a:endParaRPr sz="15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62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718" name="Google Shape;718;p6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Optimizers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719" name="Google Shape;719;p62"/>
          <p:cNvSpPr txBox="1"/>
          <p:nvPr/>
        </p:nvSpPr>
        <p:spPr>
          <a:xfrm>
            <a:off x="184550" y="1077525"/>
            <a:ext cx="535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what way should we change the weights?</a:t>
            </a:r>
            <a:endParaRPr/>
          </a:p>
        </p:txBody>
      </p:sp>
      <p:pic>
        <p:nvPicPr>
          <p:cNvPr id="720" name="Google Shape;720;p62"/>
          <p:cNvPicPr preferRelativeResize="0"/>
          <p:nvPr/>
        </p:nvPicPr>
        <p:blipFill rotWithShape="1">
          <a:blip r:embed="rId3">
            <a:alphaModFix/>
          </a:blip>
          <a:srcRect b="2628" l="14597" r="7841" t="7974"/>
          <a:stretch/>
        </p:blipFill>
        <p:spPr>
          <a:xfrm>
            <a:off x="4225350" y="1640150"/>
            <a:ext cx="4678276" cy="291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63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726" name="Google Shape;726;p6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Optimizers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727" name="Google Shape;727;p63"/>
          <p:cNvSpPr txBox="1"/>
          <p:nvPr/>
        </p:nvSpPr>
        <p:spPr>
          <a:xfrm>
            <a:off x="184550" y="1077525"/>
            <a:ext cx="535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what way should we change the weights?</a:t>
            </a:r>
            <a:endParaRPr/>
          </a:p>
        </p:txBody>
      </p:sp>
      <p:pic>
        <p:nvPicPr>
          <p:cNvPr id="728" name="Google Shape;72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" y="1588450"/>
            <a:ext cx="4341260" cy="336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63"/>
          <p:cNvPicPr preferRelativeResize="0"/>
          <p:nvPr/>
        </p:nvPicPr>
        <p:blipFill rotWithShape="1">
          <a:blip r:embed="rId4">
            <a:alphaModFix/>
          </a:blip>
          <a:srcRect b="2628" l="14597" r="7841" t="7974"/>
          <a:stretch/>
        </p:blipFill>
        <p:spPr>
          <a:xfrm>
            <a:off x="4225350" y="1640150"/>
            <a:ext cx="4678276" cy="291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64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735" name="Google Shape;735;p6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General Workflow of ML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736" name="Google Shape;736;p64"/>
          <p:cNvSpPr txBox="1"/>
          <p:nvPr/>
        </p:nvSpPr>
        <p:spPr>
          <a:xfrm>
            <a:off x="1070925" y="2156100"/>
            <a:ext cx="6983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need to know your data and your models well.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Artificial Intelligence still heavily relies on human intelligence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65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742" name="Google Shape;742;p6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Imbalanced Training set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743" name="Google Shape;74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850" y="826888"/>
            <a:ext cx="3781425" cy="24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3948" y="3431973"/>
            <a:ext cx="5651901" cy="166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66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750" name="Google Shape;750;p6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Data Normalization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751" name="Google Shape;751;p66"/>
          <p:cNvPicPr preferRelativeResize="0"/>
          <p:nvPr/>
        </p:nvPicPr>
        <p:blipFill rotWithShape="1">
          <a:blip r:embed="rId3">
            <a:alphaModFix/>
          </a:blip>
          <a:srcRect b="0" l="0" r="0" t="2856"/>
          <a:stretch/>
        </p:blipFill>
        <p:spPr>
          <a:xfrm>
            <a:off x="206025" y="852950"/>
            <a:ext cx="5253000" cy="18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400" y="2861850"/>
            <a:ext cx="5062799" cy="2197474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66"/>
          <p:cNvSpPr txBox="1"/>
          <p:nvPr/>
        </p:nvSpPr>
        <p:spPr>
          <a:xfrm>
            <a:off x="6024550" y="1160850"/>
            <a:ext cx="2565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process to transform the input </a:t>
            </a:r>
            <a:r>
              <a:rPr b="1" lang="en-GB"/>
              <a:t>data</a:t>
            </a:r>
            <a:r>
              <a:rPr lang="en-GB"/>
              <a:t> in a </a:t>
            </a:r>
            <a:r>
              <a:rPr b="1" lang="en-GB"/>
              <a:t>well-behaved </a:t>
            </a:r>
            <a:r>
              <a:rPr lang="en-GB"/>
              <a:t>form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67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759" name="Google Shape;759;p6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Dataset Splitting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760" name="Google Shape;76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875" y="1141825"/>
            <a:ext cx="6351475" cy="34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67"/>
          <p:cNvSpPr txBox="1"/>
          <p:nvPr/>
        </p:nvSpPr>
        <p:spPr>
          <a:xfrm>
            <a:off x="1827600" y="4561350"/>
            <a:ext cx="168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741B47"/>
                </a:solidFill>
              </a:rPr>
              <a:t>70%</a:t>
            </a:r>
            <a:endParaRPr b="1">
              <a:solidFill>
                <a:srgbClr val="741B47"/>
              </a:solidFill>
            </a:endParaRPr>
          </a:p>
        </p:txBody>
      </p:sp>
      <p:sp>
        <p:nvSpPr>
          <p:cNvPr id="762" name="Google Shape;762;p67"/>
          <p:cNvSpPr txBox="1"/>
          <p:nvPr/>
        </p:nvSpPr>
        <p:spPr>
          <a:xfrm>
            <a:off x="4123125" y="4561350"/>
            <a:ext cx="168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741B47"/>
                </a:solidFill>
              </a:rPr>
              <a:t>20</a:t>
            </a:r>
            <a:r>
              <a:rPr b="1" lang="en-GB">
                <a:solidFill>
                  <a:srgbClr val="741B47"/>
                </a:solidFill>
              </a:rPr>
              <a:t>%</a:t>
            </a:r>
            <a:endParaRPr b="1">
              <a:solidFill>
                <a:srgbClr val="741B47"/>
              </a:solidFill>
            </a:endParaRPr>
          </a:p>
        </p:txBody>
      </p:sp>
      <p:sp>
        <p:nvSpPr>
          <p:cNvPr id="763" name="Google Shape;763;p67"/>
          <p:cNvSpPr txBox="1"/>
          <p:nvPr/>
        </p:nvSpPr>
        <p:spPr>
          <a:xfrm>
            <a:off x="6353150" y="4561350"/>
            <a:ext cx="168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741B47"/>
                </a:solidFill>
              </a:rPr>
              <a:t>1</a:t>
            </a:r>
            <a:r>
              <a:rPr b="1" lang="en-GB">
                <a:solidFill>
                  <a:srgbClr val="741B47"/>
                </a:solidFill>
              </a:rPr>
              <a:t>0%</a:t>
            </a:r>
            <a:endParaRPr b="1">
              <a:solidFill>
                <a:srgbClr val="741B47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68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769" name="Google Shape;769;p6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Network Evaluation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770" name="Google Shape;77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7100" y="904875"/>
            <a:ext cx="3580226" cy="372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275" y="904875"/>
            <a:ext cx="3020625" cy="257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350" y="3765900"/>
            <a:ext cx="5164950" cy="79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69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778" name="Google Shape;778;p6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Workflow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779" name="Google Shape;77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939400"/>
            <a:ext cx="7401623" cy="405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70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785" name="Google Shape;785;p7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DL Frameworks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786" name="Google Shape;78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2000" y="1482775"/>
            <a:ext cx="3486474" cy="28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70"/>
          <p:cNvSpPr txBox="1"/>
          <p:nvPr/>
        </p:nvSpPr>
        <p:spPr>
          <a:xfrm>
            <a:off x="142875" y="1053700"/>
            <a:ext cx="46077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DL you need 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Define neurons and layers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Define loss function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Calculate losses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Calculate gradient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Propagate backward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Update weights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Existing frameworks exist: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TensorFlow (Keras)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Torch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Jax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MXNet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71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793" name="Google Shape;793;p7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Open Datasets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794" name="Google Shape;79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" y="844750"/>
            <a:ext cx="6276649" cy="4090399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71"/>
          <p:cNvSpPr txBox="1"/>
          <p:nvPr/>
        </p:nvSpPr>
        <p:spPr>
          <a:xfrm>
            <a:off x="6602025" y="910825"/>
            <a:ext cx="2393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Processed, balanced, well-behaved and labelled datasets</a:t>
            </a:r>
            <a:endParaRPr b="1"/>
          </a:p>
        </p:txBody>
      </p:sp>
      <p:sp>
        <p:nvSpPr>
          <p:cNvPr id="796" name="Google Shape;796;p71"/>
          <p:cNvSpPr txBox="1"/>
          <p:nvPr/>
        </p:nvSpPr>
        <p:spPr>
          <a:xfrm>
            <a:off x="6596075" y="2024075"/>
            <a:ext cx="2428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tensorflow.org/datasets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kaggle.com/datasets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topepo.github.io/caret/data-sets.html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github.com/awesomedata/awesome-public-datasets</a:t>
            </a:r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What is Machine Learning?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123825" y="3533775"/>
            <a:ext cx="8296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600">
                <a:solidFill>
                  <a:srgbClr val="202122"/>
                </a:solidFill>
                <a:highlight>
                  <a:srgbClr val="FFFFFF"/>
                </a:highlight>
              </a:rPr>
              <a:t>ML </a:t>
            </a:r>
            <a:r>
              <a:rPr i="1" lang="en-GB" sz="1600">
                <a:solidFill>
                  <a:srgbClr val="202122"/>
                </a:solidFill>
                <a:highlight>
                  <a:srgbClr val="FFFFFF"/>
                </a:highlight>
              </a:rPr>
              <a:t>is the study of computer </a:t>
            </a:r>
            <a:r>
              <a:rPr i="1" lang="en-GB" sz="16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algorithms</a:t>
            </a:r>
            <a:r>
              <a:rPr i="1" lang="en-GB" sz="1600">
                <a:solidFill>
                  <a:srgbClr val="202122"/>
                </a:solidFill>
                <a:highlight>
                  <a:srgbClr val="FFFFFF"/>
                </a:highlight>
              </a:rPr>
              <a:t> that can improve automatically through experience and by the use of data.</a:t>
            </a:r>
            <a:r>
              <a:rPr baseline="30000" i="1" lang="en-GB" sz="16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[1]</a:t>
            </a:r>
            <a:r>
              <a:rPr i="1" lang="en-GB" sz="1600">
                <a:solidFill>
                  <a:srgbClr val="202122"/>
                </a:solidFill>
                <a:highlight>
                  <a:srgbClr val="FFFFFF"/>
                </a:highlight>
              </a:rPr>
              <a:t> It is seen as a part of </a:t>
            </a:r>
            <a:r>
              <a:rPr i="1" lang="en-GB" sz="16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artificial intelligence</a:t>
            </a:r>
            <a:r>
              <a:rPr i="1" lang="en-GB" sz="1600">
                <a:solidFill>
                  <a:srgbClr val="202122"/>
                </a:solidFill>
                <a:highlight>
                  <a:srgbClr val="FFFFFF"/>
                </a:highlight>
              </a:rPr>
              <a:t>.</a:t>
            </a:r>
            <a:endParaRPr i="1" sz="16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600"/>
              <a:buChar char="-"/>
            </a:pPr>
            <a:r>
              <a:rPr i="1" lang="en-GB" sz="1600">
                <a:solidFill>
                  <a:srgbClr val="202122"/>
                </a:solidFill>
                <a:highlight>
                  <a:srgbClr val="FFFFFF"/>
                </a:highlight>
              </a:rPr>
              <a:t>wikipedia</a:t>
            </a:r>
            <a:endParaRPr i="1" sz="160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sp>
        <p:nvSpPr>
          <p:cNvPr id="95" name="Google Shape;95;p18"/>
          <p:cNvSpPr txBox="1"/>
          <p:nvPr/>
        </p:nvSpPr>
        <p:spPr>
          <a:xfrm>
            <a:off x="123825" y="1047750"/>
            <a:ext cx="84393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It is </a:t>
            </a:r>
            <a:r>
              <a:rPr b="1" lang="en-GB" sz="1800"/>
              <a:t>NOT: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Mimicking human intelligence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Robotics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Deep Learning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72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802" name="Google Shape;802;p7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Take Home Messages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803" name="Google Shape;803;p72"/>
          <p:cNvSpPr txBox="1"/>
          <p:nvPr/>
        </p:nvSpPr>
        <p:spPr>
          <a:xfrm>
            <a:off x="244075" y="1012025"/>
            <a:ext cx="76437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Machine Learning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New paradigm of programming, driven by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 optimization process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Deep Learning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subfield of 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Relies on deep neural networks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Learns to encode the input data using many layers of concept hierarchies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73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809" name="Google Shape;809;p7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Take Home Messages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810" name="Google Shape;81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3450"/>
            <a:ext cx="8839201" cy="3904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74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816" name="Google Shape;816;p7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Live Demo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817" name="Google Shape;817;p74"/>
          <p:cNvSpPr txBox="1"/>
          <p:nvPr/>
        </p:nvSpPr>
        <p:spPr>
          <a:xfrm>
            <a:off x="2839350" y="4513925"/>
            <a:ext cx="361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https://playground.tensorflow.org/</a:t>
            </a:r>
            <a:endParaRPr b="1"/>
          </a:p>
        </p:txBody>
      </p:sp>
      <p:pic>
        <p:nvPicPr>
          <p:cNvPr id="818" name="Google Shape;81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500" y="933450"/>
            <a:ext cx="8201640" cy="342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75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824" name="Google Shape;824;p7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PyTorch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825" name="Google Shape;825;p75"/>
          <p:cNvSpPr txBox="1"/>
          <p:nvPr/>
        </p:nvSpPr>
        <p:spPr>
          <a:xfrm>
            <a:off x="186600" y="910550"/>
            <a:ext cx="5391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Three Levels of Abstraction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1. </a:t>
            </a:r>
            <a:r>
              <a:rPr b="1" lang="en-GB"/>
              <a:t>Tensor: </a:t>
            </a:r>
            <a:r>
              <a:rPr lang="en-GB"/>
              <a:t>imperative ndarray, possible to run on GPU/TPU</a:t>
            </a:r>
            <a:br>
              <a:rPr lang="en-GB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 (node) </a:t>
            </a:r>
            <a:r>
              <a:rPr b="1" lang="en-GB"/>
              <a:t>Variable: </a:t>
            </a:r>
            <a:r>
              <a:rPr lang="en-GB"/>
              <a:t>Node in the built computational graph; data, gradient storage</a:t>
            </a:r>
            <a:br>
              <a:rPr lang="en-GB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3.</a:t>
            </a:r>
            <a:r>
              <a:rPr b="1" lang="en-GB"/>
              <a:t> (</a:t>
            </a:r>
            <a:r>
              <a:rPr lang="en-GB"/>
              <a:t>NN) </a:t>
            </a:r>
            <a:r>
              <a:rPr b="1" lang="en-GB"/>
              <a:t>Module: </a:t>
            </a:r>
            <a:r>
              <a:rPr lang="en-GB"/>
              <a:t>A neural network layer, store the state and the weights of the neural network</a:t>
            </a:r>
            <a:endParaRPr/>
          </a:p>
        </p:txBody>
      </p:sp>
      <p:pic>
        <p:nvPicPr>
          <p:cNvPr id="826" name="Google Shape;82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7425" y="1161224"/>
            <a:ext cx="3086878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76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832" name="Google Shape;832;p7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PyTorch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833" name="Google Shape;833;p76"/>
          <p:cNvSpPr txBox="1"/>
          <p:nvPr/>
        </p:nvSpPr>
        <p:spPr>
          <a:xfrm>
            <a:off x="186600" y="910550"/>
            <a:ext cx="5391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Three Levels of Abstraction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1. </a:t>
            </a:r>
            <a:r>
              <a:rPr b="1" lang="en-GB"/>
              <a:t>Tensor: </a:t>
            </a:r>
            <a:r>
              <a:rPr lang="en-GB"/>
              <a:t>imperative ndarray, possible to run on GPU</a:t>
            </a:r>
            <a:br>
              <a:rPr lang="en-GB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 (node) </a:t>
            </a:r>
            <a:r>
              <a:rPr b="1" lang="en-GB"/>
              <a:t>Variable: </a:t>
            </a:r>
            <a:r>
              <a:rPr lang="en-GB"/>
              <a:t>Node in the built computational graph; data, gradient storage</a:t>
            </a:r>
            <a:br>
              <a:rPr lang="en-GB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3.</a:t>
            </a:r>
            <a:r>
              <a:rPr b="1" lang="en-GB"/>
              <a:t> (</a:t>
            </a:r>
            <a:r>
              <a:rPr lang="en-GB"/>
              <a:t>NN) </a:t>
            </a:r>
            <a:r>
              <a:rPr b="1" lang="en-GB"/>
              <a:t>Module: </a:t>
            </a:r>
            <a:r>
              <a:rPr lang="en-GB"/>
              <a:t>A neural network layer, store the state and the weights of the neural network</a:t>
            </a:r>
            <a:endParaRPr/>
          </a:p>
        </p:txBody>
      </p:sp>
      <p:sp>
        <p:nvSpPr>
          <p:cNvPr id="834" name="Google Shape;834;p76"/>
          <p:cNvSpPr txBox="1"/>
          <p:nvPr/>
        </p:nvSpPr>
        <p:spPr>
          <a:xfrm>
            <a:off x="1727850" y="3379750"/>
            <a:ext cx="3372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Pytorch will helps us with: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Defining a dataset	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Automatic Gradient Computation</a:t>
            </a:r>
            <a:br>
              <a:rPr lang="en-GB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Defining Neural Networks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76"/>
          <p:cNvSpPr txBox="1"/>
          <p:nvPr/>
        </p:nvSpPr>
        <p:spPr>
          <a:xfrm>
            <a:off x="4759050" y="3779000"/>
            <a:ext cx="3372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Scheduling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Distributing</a:t>
            </a:r>
            <a:endParaRPr/>
          </a:p>
        </p:txBody>
      </p:sp>
      <p:pic>
        <p:nvPicPr>
          <p:cNvPr id="836" name="Google Shape;83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7425" y="1161224"/>
            <a:ext cx="3086878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77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842" name="Google Shape;842;p7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PyTorch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843" name="Google Shape;84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850" y="1396150"/>
            <a:ext cx="7136575" cy="3533125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77"/>
          <p:cNvSpPr txBox="1"/>
          <p:nvPr/>
        </p:nvSpPr>
        <p:spPr>
          <a:xfrm>
            <a:off x="3086325" y="8726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https://pytorch.org/docs/stable/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78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850" name="Google Shape;850;p7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PyTorch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851" name="Google Shape;851;p78"/>
          <p:cNvSpPr txBox="1"/>
          <p:nvPr/>
        </p:nvSpPr>
        <p:spPr>
          <a:xfrm>
            <a:off x="2681600" y="953825"/>
            <a:ext cx="695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General Structure </a:t>
            </a:r>
            <a:r>
              <a:rPr lang="en-GB"/>
              <a:t>for training Neural Networks</a:t>
            </a:r>
            <a:endParaRPr/>
          </a:p>
        </p:txBody>
      </p:sp>
      <p:sp>
        <p:nvSpPr>
          <p:cNvPr id="852" name="Google Shape;852;p78"/>
          <p:cNvSpPr txBox="1"/>
          <p:nvPr/>
        </p:nvSpPr>
        <p:spPr>
          <a:xfrm>
            <a:off x="352475" y="1278000"/>
            <a:ext cx="86880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 function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79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858" name="Google Shape;858;p7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PyTorch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859" name="Google Shape;859;p79"/>
          <p:cNvSpPr txBox="1"/>
          <p:nvPr/>
        </p:nvSpPr>
        <p:spPr>
          <a:xfrm>
            <a:off x="2681600" y="953825"/>
            <a:ext cx="695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General Structure </a:t>
            </a:r>
            <a:r>
              <a:rPr lang="en-GB"/>
              <a:t>for training Neural Networks</a:t>
            </a:r>
            <a:endParaRPr/>
          </a:p>
        </p:txBody>
      </p:sp>
      <p:sp>
        <p:nvSpPr>
          <p:cNvPr id="860" name="Google Shape;860;p79"/>
          <p:cNvSpPr txBox="1"/>
          <p:nvPr/>
        </p:nvSpPr>
        <p:spPr>
          <a:xfrm>
            <a:off x="352475" y="1278000"/>
            <a:ext cx="8688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 function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data_loader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80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866" name="Google Shape;866;p8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PyTorch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867" name="Google Shape;867;p80"/>
          <p:cNvSpPr txBox="1"/>
          <p:nvPr/>
        </p:nvSpPr>
        <p:spPr>
          <a:xfrm>
            <a:off x="2681600" y="953825"/>
            <a:ext cx="695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General Structure </a:t>
            </a:r>
            <a:r>
              <a:rPr lang="en-GB"/>
              <a:t>for training Neural Networks</a:t>
            </a:r>
            <a:endParaRPr/>
          </a:p>
        </p:txBody>
      </p:sp>
      <p:sp>
        <p:nvSpPr>
          <p:cNvPr id="868" name="Google Shape;868;p80"/>
          <p:cNvSpPr txBox="1"/>
          <p:nvPr/>
        </p:nvSpPr>
        <p:spPr>
          <a:xfrm>
            <a:off x="352475" y="1278000"/>
            <a:ext cx="86880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 function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data_loader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optimizer.zero_grad()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81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874" name="Google Shape;874;p8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PyTorch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875" name="Google Shape;875;p81"/>
          <p:cNvSpPr txBox="1"/>
          <p:nvPr/>
        </p:nvSpPr>
        <p:spPr>
          <a:xfrm>
            <a:off x="2681600" y="953825"/>
            <a:ext cx="695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General Structure </a:t>
            </a:r>
            <a:r>
              <a:rPr lang="en-GB"/>
              <a:t>for training Neural Networks</a:t>
            </a:r>
            <a:endParaRPr/>
          </a:p>
        </p:txBody>
      </p:sp>
      <p:sp>
        <p:nvSpPr>
          <p:cNvPr id="876" name="Google Shape;876;p81"/>
          <p:cNvSpPr txBox="1"/>
          <p:nvPr/>
        </p:nvSpPr>
        <p:spPr>
          <a:xfrm>
            <a:off x="352475" y="1278000"/>
            <a:ext cx="86880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 function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data_loader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optimizer.zero_grad()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prediction = model(datapoint)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AI vs ML vs DL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75" y="1085850"/>
            <a:ext cx="8839198" cy="356585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609600" y="1314450"/>
            <a:ext cx="256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Artificial Intelligence</a:t>
            </a:r>
            <a:endParaRPr b="1"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6600" y="1390650"/>
            <a:ext cx="2562300" cy="144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6725" y="2927675"/>
            <a:ext cx="2906650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/>
        </p:nvSpPr>
        <p:spPr>
          <a:xfrm>
            <a:off x="457200" y="1743075"/>
            <a:ext cx="256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Having computers to exert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Intelligent behaviour</a:t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 rotWithShape="1">
          <a:blip r:embed="rId6">
            <a:alphaModFix/>
          </a:blip>
          <a:srcRect b="15249" l="13828" r="13002" t="11997"/>
          <a:stretch/>
        </p:blipFill>
        <p:spPr>
          <a:xfrm>
            <a:off x="6124575" y="1390650"/>
            <a:ext cx="2174332" cy="144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82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882" name="Google Shape;882;p8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PyTorch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883" name="Google Shape;883;p82"/>
          <p:cNvSpPr txBox="1"/>
          <p:nvPr/>
        </p:nvSpPr>
        <p:spPr>
          <a:xfrm>
            <a:off x="2681600" y="953825"/>
            <a:ext cx="695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General Structure </a:t>
            </a:r>
            <a:r>
              <a:rPr lang="en-GB"/>
              <a:t>for training Neural Networks</a:t>
            </a:r>
            <a:endParaRPr/>
          </a:p>
        </p:txBody>
      </p:sp>
      <p:sp>
        <p:nvSpPr>
          <p:cNvPr id="884" name="Google Shape;884;p82"/>
          <p:cNvSpPr txBox="1"/>
          <p:nvPr/>
        </p:nvSpPr>
        <p:spPr>
          <a:xfrm>
            <a:off x="352475" y="1278000"/>
            <a:ext cx="86880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 function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data_loader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optimizer.zero_grad()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prediction = model(datapoint)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 = loss_function(prediction, y)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83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890" name="Google Shape;890;p8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PyTorch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891" name="Google Shape;891;p83"/>
          <p:cNvSpPr txBox="1"/>
          <p:nvPr/>
        </p:nvSpPr>
        <p:spPr>
          <a:xfrm>
            <a:off x="2681600" y="953825"/>
            <a:ext cx="695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General Structure </a:t>
            </a:r>
            <a:r>
              <a:rPr lang="en-GB"/>
              <a:t>for training Neural Networks</a:t>
            </a:r>
            <a:endParaRPr/>
          </a:p>
        </p:txBody>
      </p:sp>
      <p:sp>
        <p:nvSpPr>
          <p:cNvPr id="892" name="Google Shape;892;p83"/>
          <p:cNvSpPr txBox="1"/>
          <p:nvPr/>
        </p:nvSpPr>
        <p:spPr>
          <a:xfrm>
            <a:off x="352475" y="1278000"/>
            <a:ext cx="86880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 function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data_loader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optimizer.zero_grad()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prediction = model(datapoint)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 = loss_function(prediction, y)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loss.backward()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84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898" name="Google Shape;898;p8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PyTorch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899" name="Google Shape;899;p84"/>
          <p:cNvSpPr txBox="1"/>
          <p:nvPr/>
        </p:nvSpPr>
        <p:spPr>
          <a:xfrm>
            <a:off x="2681600" y="953825"/>
            <a:ext cx="695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General Structure </a:t>
            </a:r>
            <a:r>
              <a:rPr lang="en-GB"/>
              <a:t>for training Neural Networks</a:t>
            </a:r>
            <a:endParaRPr/>
          </a:p>
        </p:txBody>
      </p:sp>
      <p:sp>
        <p:nvSpPr>
          <p:cNvPr id="900" name="Google Shape;900;p84"/>
          <p:cNvSpPr txBox="1"/>
          <p:nvPr/>
        </p:nvSpPr>
        <p:spPr>
          <a:xfrm>
            <a:off x="352475" y="1278000"/>
            <a:ext cx="86880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 function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data_loader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optimizer.zero_grad()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prediction = model(datapoint)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 = loss_function(prediction, y)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loss.backward()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optimizer.step()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85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906" name="Google Shape;906;p8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PyTorch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907" name="Google Shape;907;p85"/>
          <p:cNvSpPr txBox="1"/>
          <p:nvPr/>
        </p:nvSpPr>
        <p:spPr>
          <a:xfrm>
            <a:off x="2681600" y="953825"/>
            <a:ext cx="695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General Structure </a:t>
            </a:r>
            <a:r>
              <a:rPr lang="en-GB"/>
              <a:t>for training Neural Networks</a:t>
            </a:r>
            <a:endParaRPr/>
          </a:p>
        </p:txBody>
      </p:sp>
      <p:sp>
        <p:nvSpPr>
          <p:cNvPr id="908" name="Google Shape;908;p85"/>
          <p:cNvSpPr txBox="1"/>
          <p:nvPr/>
        </p:nvSpPr>
        <p:spPr>
          <a:xfrm>
            <a:off x="352475" y="1278000"/>
            <a:ext cx="86880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645AD"/>
                </a:solidFill>
              </a:rPr>
              <a:t>data loader</a:t>
            </a:r>
            <a:endParaRPr b="1" sz="1200">
              <a:solidFill>
                <a:srgbClr val="0645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38761D"/>
                </a:solidFill>
              </a:rPr>
              <a:t>model</a:t>
            </a:r>
            <a:endParaRPr b="1" sz="12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endParaRPr b="1" sz="1200"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90000"/>
                </a:solidFill>
              </a:rPr>
              <a:t>loss function</a:t>
            </a:r>
            <a:endParaRPr b="1" sz="1200"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For every datapoint, y in </a:t>
            </a:r>
            <a:r>
              <a:rPr b="1" lang="en-GB" sz="1200">
                <a:solidFill>
                  <a:srgbClr val="0645AD"/>
                </a:solidFill>
              </a:rPr>
              <a:t>data_loader</a:t>
            </a:r>
            <a:endParaRPr b="1" sz="1200">
              <a:solidFill>
                <a:srgbClr val="0645AD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r>
              <a:rPr lang="en-GB" sz="1200"/>
              <a:t>.zero_grad()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prediction = </a:t>
            </a:r>
            <a:r>
              <a:rPr b="1" lang="en-GB" sz="1200">
                <a:solidFill>
                  <a:srgbClr val="38761D"/>
                </a:solidFill>
              </a:rPr>
              <a:t>model</a:t>
            </a:r>
            <a:r>
              <a:rPr lang="en-GB" sz="1200"/>
              <a:t>(datapoint)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loss = </a:t>
            </a:r>
            <a:r>
              <a:rPr b="1" lang="en-GB" sz="1200">
                <a:solidFill>
                  <a:srgbClr val="990000"/>
                </a:solidFill>
              </a:rPr>
              <a:t>loss_function</a:t>
            </a:r>
            <a:r>
              <a:rPr lang="en-GB" sz="1200"/>
              <a:t>(prediction, y)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loss.backward()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r>
              <a:rPr lang="en-GB" sz="1200"/>
              <a:t>.step()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86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914" name="Google Shape;914;p8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PyTorch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915" name="Google Shape;915;p86"/>
          <p:cNvSpPr txBox="1"/>
          <p:nvPr/>
        </p:nvSpPr>
        <p:spPr>
          <a:xfrm>
            <a:off x="2681600" y="953825"/>
            <a:ext cx="695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General Structure </a:t>
            </a:r>
            <a:r>
              <a:rPr lang="en-GB"/>
              <a:t>for training Neural Networks</a:t>
            </a:r>
            <a:endParaRPr/>
          </a:p>
        </p:txBody>
      </p:sp>
      <p:sp>
        <p:nvSpPr>
          <p:cNvPr id="916" name="Google Shape;916;p86"/>
          <p:cNvSpPr txBox="1"/>
          <p:nvPr/>
        </p:nvSpPr>
        <p:spPr>
          <a:xfrm>
            <a:off x="352475" y="1278000"/>
            <a:ext cx="8688000" cy="4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645AD"/>
                </a:solidFill>
              </a:rPr>
              <a:t>data loader</a:t>
            </a:r>
            <a:endParaRPr b="1" sz="1200">
              <a:solidFill>
                <a:srgbClr val="0645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38761D"/>
                </a:solidFill>
              </a:rPr>
              <a:t>model</a:t>
            </a:r>
            <a:endParaRPr b="1" sz="12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endParaRPr b="1" sz="1200"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90000"/>
                </a:solidFill>
              </a:rPr>
              <a:t>loss function</a:t>
            </a:r>
            <a:endParaRPr b="1" sz="1200"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For every datapoint, y in </a:t>
            </a:r>
            <a:r>
              <a:rPr b="1" lang="en-GB" sz="1200">
                <a:solidFill>
                  <a:srgbClr val="0645AD"/>
                </a:solidFill>
              </a:rPr>
              <a:t>data_loader</a:t>
            </a:r>
            <a:endParaRPr b="1" sz="1200">
              <a:solidFill>
                <a:srgbClr val="0645AD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r>
              <a:rPr lang="en-GB" sz="1200"/>
              <a:t>.zero_grad()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prediction = </a:t>
            </a:r>
            <a:r>
              <a:rPr b="1" lang="en-GB" sz="1200">
                <a:solidFill>
                  <a:srgbClr val="38761D"/>
                </a:solidFill>
              </a:rPr>
              <a:t>model</a:t>
            </a:r>
            <a:r>
              <a:rPr lang="en-GB" sz="1200"/>
              <a:t>(datapoint)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loss = </a:t>
            </a:r>
            <a:r>
              <a:rPr b="1" lang="en-GB" sz="1200">
                <a:solidFill>
                  <a:srgbClr val="990000"/>
                </a:solidFill>
              </a:rPr>
              <a:t>loss_function</a:t>
            </a:r>
            <a:r>
              <a:rPr lang="en-GB" sz="1200"/>
              <a:t>(prediction, y)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loss.backward()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r>
              <a:rPr lang="en-GB" sz="1200"/>
              <a:t>.step()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917" name="Google Shape;917;p86"/>
          <p:cNvPicPr preferRelativeResize="0"/>
          <p:nvPr/>
        </p:nvPicPr>
        <p:blipFill rotWithShape="1">
          <a:blip r:embed="rId3">
            <a:alphaModFix/>
          </a:blip>
          <a:srcRect b="0" l="0" r="4425" t="0"/>
          <a:stretch/>
        </p:blipFill>
        <p:spPr>
          <a:xfrm>
            <a:off x="3913000" y="1810775"/>
            <a:ext cx="5002626" cy="152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87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923" name="Google Shape;923;p8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PyTorch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924" name="Google Shape;924;p87"/>
          <p:cNvSpPr txBox="1"/>
          <p:nvPr/>
        </p:nvSpPr>
        <p:spPr>
          <a:xfrm>
            <a:off x="2681600" y="953825"/>
            <a:ext cx="695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General Structure </a:t>
            </a:r>
            <a:r>
              <a:rPr lang="en-GB"/>
              <a:t>for training Neural Networks</a:t>
            </a:r>
            <a:endParaRPr/>
          </a:p>
        </p:txBody>
      </p:sp>
      <p:sp>
        <p:nvSpPr>
          <p:cNvPr id="925" name="Google Shape;925;p87"/>
          <p:cNvSpPr txBox="1"/>
          <p:nvPr/>
        </p:nvSpPr>
        <p:spPr>
          <a:xfrm>
            <a:off x="352475" y="1278000"/>
            <a:ext cx="8688000" cy="4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645AD"/>
                </a:solidFill>
              </a:rPr>
              <a:t>data loader</a:t>
            </a:r>
            <a:endParaRPr b="1" sz="1200">
              <a:solidFill>
                <a:srgbClr val="0645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38761D"/>
                </a:solidFill>
              </a:rPr>
              <a:t>model</a:t>
            </a:r>
            <a:endParaRPr b="1" sz="12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endParaRPr b="1" sz="1200"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90000"/>
                </a:solidFill>
              </a:rPr>
              <a:t>loss function</a:t>
            </a:r>
            <a:endParaRPr b="1" sz="1200"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For every datapoint, y in </a:t>
            </a:r>
            <a:r>
              <a:rPr b="1" lang="en-GB" sz="1200">
                <a:solidFill>
                  <a:srgbClr val="0645AD"/>
                </a:solidFill>
              </a:rPr>
              <a:t>data_loader</a:t>
            </a:r>
            <a:endParaRPr b="1" sz="1200">
              <a:solidFill>
                <a:srgbClr val="0645AD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r>
              <a:rPr lang="en-GB" sz="1200"/>
              <a:t>.zero_grad()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prediction = </a:t>
            </a:r>
            <a:r>
              <a:rPr b="1" lang="en-GB" sz="1200">
                <a:solidFill>
                  <a:srgbClr val="38761D"/>
                </a:solidFill>
              </a:rPr>
              <a:t>model</a:t>
            </a:r>
            <a:r>
              <a:rPr lang="en-GB" sz="1200"/>
              <a:t>(datapoint)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loss = </a:t>
            </a:r>
            <a:r>
              <a:rPr b="1" lang="en-GB" sz="1200">
                <a:solidFill>
                  <a:srgbClr val="990000"/>
                </a:solidFill>
              </a:rPr>
              <a:t>loss_function</a:t>
            </a:r>
            <a:r>
              <a:rPr lang="en-GB" sz="1200"/>
              <a:t>(prediction, y)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loss.backward()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r>
              <a:rPr lang="en-GB" sz="1200"/>
              <a:t>.step()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926" name="Google Shape;926;p87"/>
          <p:cNvPicPr preferRelativeResize="0"/>
          <p:nvPr/>
        </p:nvPicPr>
        <p:blipFill rotWithShape="1">
          <a:blip r:embed="rId3">
            <a:alphaModFix/>
          </a:blip>
          <a:srcRect b="0" l="0" r="4425" t="0"/>
          <a:stretch/>
        </p:blipFill>
        <p:spPr>
          <a:xfrm>
            <a:off x="3913000" y="1810775"/>
            <a:ext cx="5002626" cy="152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6097" y="4573350"/>
            <a:ext cx="2890801" cy="2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88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933" name="Google Shape;933;p8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PyTorch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934" name="Google Shape;934;p88"/>
          <p:cNvSpPr txBox="1"/>
          <p:nvPr/>
        </p:nvSpPr>
        <p:spPr>
          <a:xfrm>
            <a:off x="414700" y="1029825"/>
            <a:ext cx="5681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d_1 = [0.9, -0.2], y =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d_2 = [0.75, 0.6],y = 1 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89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940" name="Google Shape;940;p8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PyTorch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941" name="Google Shape;941;p89"/>
          <p:cNvSpPr txBox="1"/>
          <p:nvPr/>
        </p:nvSpPr>
        <p:spPr>
          <a:xfrm>
            <a:off x="414700" y="1029825"/>
            <a:ext cx="5681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d_1 = [0.9, -0.2], y =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d_2 = [0.75, 0.6],y = 1 </a:t>
            </a:r>
            <a:endParaRPr/>
          </a:p>
        </p:txBody>
      </p:sp>
      <p:pic>
        <p:nvPicPr>
          <p:cNvPr id="942" name="Google Shape;94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1652" y="1204825"/>
            <a:ext cx="3814299" cy="343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90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948" name="Google Shape;948;p9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PyTorch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949" name="Google Shape;949;p90"/>
          <p:cNvSpPr txBox="1"/>
          <p:nvPr/>
        </p:nvSpPr>
        <p:spPr>
          <a:xfrm>
            <a:off x="414700" y="1029825"/>
            <a:ext cx="5681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d_1 = [0.9, -0.2], y =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d_2 = [0.75, 0.6],y = 1 </a:t>
            </a:r>
            <a:endParaRPr/>
          </a:p>
        </p:txBody>
      </p:sp>
      <p:pic>
        <p:nvPicPr>
          <p:cNvPr id="950" name="Google Shape;95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1652" y="1204825"/>
            <a:ext cx="3814299" cy="34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90"/>
          <p:cNvSpPr txBox="1"/>
          <p:nvPr/>
        </p:nvSpPr>
        <p:spPr>
          <a:xfrm>
            <a:off x="414700" y="2571750"/>
            <a:ext cx="3967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rate = 0.01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Optimizer = Stochastic Gradient Descent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Loss = Binary Cross Entropy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91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957" name="Google Shape;957;p9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PyTorch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958" name="Google Shape;958;p91"/>
          <p:cNvSpPr txBox="1"/>
          <p:nvPr/>
        </p:nvSpPr>
        <p:spPr>
          <a:xfrm>
            <a:off x="414700" y="1029825"/>
            <a:ext cx="5681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d_1 = [0.9, -0.2], y =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d_2 = [0.75, 0.6],y = 1 </a:t>
            </a:r>
            <a:endParaRPr/>
          </a:p>
        </p:txBody>
      </p:sp>
      <p:pic>
        <p:nvPicPr>
          <p:cNvPr id="959" name="Google Shape;95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1652" y="1204825"/>
            <a:ext cx="3814299" cy="34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91"/>
          <p:cNvSpPr txBox="1"/>
          <p:nvPr/>
        </p:nvSpPr>
        <p:spPr>
          <a:xfrm>
            <a:off x="414700" y="2571750"/>
            <a:ext cx="3967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rate = 0.01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Optimizer = Stochastic Gradient Descent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Loss = Binary Cross Entropy</a:t>
            </a:r>
            <a:endParaRPr/>
          </a:p>
        </p:txBody>
      </p:sp>
      <p:pic>
        <p:nvPicPr>
          <p:cNvPr id="961" name="Google Shape;961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700" y="3880900"/>
            <a:ext cx="2974050" cy="10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AI vs ML vs DL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50" y="1085850"/>
            <a:ext cx="8839198" cy="356585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/>
        </p:nvSpPr>
        <p:spPr>
          <a:xfrm>
            <a:off x="609600" y="1314450"/>
            <a:ext cx="256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Artificial Intelligence</a:t>
            </a:r>
            <a:endParaRPr b="1"/>
          </a:p>
        </p:txBody>
      </p:sp>
      <p:sp>
        <p:nvSpPr>
          <p:cNvPr id="116" name="Google Shape;116;p20"/>
          <p:cNvSpPr txBox="1"/>
          <p:nvPr/>
        </p:nvSpPr>
        <p:spPr>
          <a:xfrm>
            <a:off x="457200" y="1743075"/>
            <a:ext cx="256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Having computers to exert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Intelligent behaviour</a:t>
            </a:r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7100" y="2082948"/>
            <a:ext cx="5438774" cy="256875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/>
        </p:nvSpPr>
        <p:spPr>
          <a:xfrm>
            <a:off x="3714750" y="2171550"/>
            <a:ext cx="21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Machine Learning</a:t>
            </a:r>
            <a:endParaRPr b="1"/>
          </a:p>
        </p:txBody>
      </p:sp>
      <p:sp>
        <p:nvSpPr>
          <p:cNvPr id="119" name="Google Shape;119;p20"/>
          <p:cNvSpPr txBox="1"/>
          <p:nvPr/>
        </p:nvSpPr>
        <p:spPr>
          <a:xfrm>
            <a:off x="3638550" y="2505075"/>
            <a:ext cx="3057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Perform tasks without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Explicitly programmed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data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AI vs ML vs DL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50" y="1085850"/>
            <a:ext cx="8839198" cy="356585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/>
        </p:nvSpPr>
        <p:spPr>
          <a:xfrm>
            <a:off x="609600" y="1314450"/>
            <a:ext cx="256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Artificial Intelligence</a:t>
            </a:r>
            <a:endParaRPr b="1"/>
          </a:p>
        </p:txBody>
      </p:sp>
      <p:sp>
        <p:nvSpPr>
          <p:cNvPr id="128" name="Google Shape;128;p21"/>
          <p:cNvSpPr txBox="1"/>
          <p:nvPr/>
        </p:nvSpPr>
        <p:spPr>
          <a:xfrm>
            <a:off x="457200" y="1743075"/>
            <a:ext cx="256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Having computers to exert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Intelligent behaviour</a:t>
            </a:r>
            <a:endParaRPr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7100" y="2082948"/>
            <a:ext cx="5438774" cy="256875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/>
        </p:nvSpPr>
        <p:spPr>
          <a:xfrm>
            <a:off x="3714750" y="2171550"/>
            <a:ext cx="21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Machine Learning</a:t>
            </a:r>
            <a:endParaRPr b="1"/>
          </a:p>
        </p:txBody>
      </p:sp>
      <p:sp>
        <p:nvSpPr>
          <p:cNvPr id="131" name="Google Shape;131;p21"/>
          <p:cNvSpPr txBox="1"/>
          <p:nvPr/>
        </p:nvSpPr>
        <p:spPr>
          <a:xfrm>
            <a:off x="3638550" y="2505075"/>
            <a:ext cx="3057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Perform tasks without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Explicitly programmed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data</a:t>
            </a:r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6438" y="2770499"/>
            <a:ext cx="3310601" cy="18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5648325" y="2770500"/>
            <a:ext cx="21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Deep</a:t>
            </a:r>
            <a:r>
              <a:rPr b="1" lang="en-GB"/>
              <a:t> Learning</a:t>
            </a:r>
            <a:endParaRPr b="1"/>
          </a:p>
        </p:txBody>
      </p:sp>
      <p:sp>
        <p:nvSpPr>
          <p:cNvPr id="134" name="Google Shape;134;p21"/>
          <p:cNvSpPr txBox="1"/>
          <p:nvPr/>
        </p:nvSpPr>
        <p:spPr>
          <a:xfrm>
            <a:off x="5705475" y="3095625"/>
            <a:ext cx="310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(deep) neural networks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